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256" r:id="rId2"/>
    <p:sldId id="285" r:id="rId3"/>
    <p:sldId id="259" r:id="rId4"/>
    <p:sldId id="318" r:id="rId5"/>
    <p:sldId id="258" r:id="rId6"/>
    <p:sldId id="257" r:id="rId7"/>
    <p:sldId id="261" r:id="rId8"/>
    <p:sldId id="260" r:id="rId9"/>
    <p:sldId id="262" r:id="rId10"/>
    <p:sldId id="284" r:id="rId11"/>
    <p:sldId id="263" r:id="rId12"/>
    <p:sldId id="321" r:id="rId13"/>
    <p:sldId id="264" r:id="rId14"/>
    <p:sldId id="275" r:id="rId15"/>
    <p:sldId id="292" r:id="rId16"/>
    <p:sldId id="265" r:id="rId17"/>
    <p:sldId id="266" r:id="rId18"/>
    <p:sldId id="322" r:id="rId19"/>
    <p:sldId id="267" r:id="rId20"/>
    <p:sldId id="270" r:id="rId21"/>
    <p:sldId id="323" r:id="rId22"/>
    <p:sldId id="272" r:id="rId23"/>
    <p:sldId id="293" r:id="rId24"/>
    <p:sldId id="287" r:id="rId25"/>
    <p:sldId id="268" r:id="rId26"/>
    <p:sldId id="278" r:id="rId27"/>
    <p:sldId id="274" r:id="rId28"/>
    <p:sldId id="279" r:id="rId29"/>
    <p:sldId id="280" r:id="rId30"/>
    <p:sldId id="281" r:id="rId31"/>
    <p:sldId id="273" r:id="rId32"/>
    <p:sldId id="283" r:id="rId33"/>
    <p:sldId id="294" r:id="rId34"/>
    <p:sldId id="288" r:id="rId35"/>
    <p:sldId id="289" r:id="rId36"/>
    <p:sldId id="290" r:id="rId37"/>
    <p:sldId id="291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2E7DC7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647" autoAdjust="0"/>
  </p:normalViewPr>
  <p:slideViewPr>
    <p:cSldViewPr snapToGrid="0">
      <p:cViewPr varScale="1">
        <p:scale>
          <a:sx n="67" d="100"/>
          <a:sy n="67" d="100"/>
        </p:scale>
        <p:origin x="3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25C9D-8BBA-4E53-86E3-7B58F5130472}" type="datetimeFigureOut">
              <a:rPr lang="zh-CN" altLang="en-US" smtClean="0"/>
              <a:t>2018/12/2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8A944-AD9D-493C-A9D5-5D21DCCD88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505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>
                <a:latin typeface="黑体" panose="02010600030101010101" pitchFamily="49" charset="-122"/>
                <a:ea typeface="黑体" panose="02010600030101010101" pitchFamily="49" charset="-122"/>
                <a:sym typeface="+mn-ea"/>
              </a:rPr>
              <a:t>本身</a:t>
            </a:r>
            <a:r>
              <a:rPr lang="zh-CN" altLang="en-US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  <a:sym typeface="+mn-ea"/>
              </a:rPr>
              <a:t>自由</a:t>
            </a:r>
            <a:r>
              <a:rPr lang="zh-CN" altLang="en-US" dirty="0">
                <a:latin typeface="黑体" panose="02010600030101010101" pitchFamily="49" charset="-122"/>
                <a:ea typeface="黑体" panose="02010600030101010101" pitchFamily="49" charset="-122"/>
                <a:sym typeface="+mn-ea"/>
              </a:rPr>
              <a:t>，周围的人与自己</a:t>
            </a:r>
            <a:r>
              <a:rPr lang="zh-CN" altLang="en-US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  <a:sym typeface="+mn-ea"/>
              </a:rPr>
              <a:t>平等</a:t>
            </a:r>
            <a:r>
              <a:rPr lang="en-US" altLang="zh-CN" dirty="0">
                <a:ea typeface="黑体" panose="02010600030101010101" pitchFamily="49" charset="-122"/>
                <a:sym typeface="+mn-ea"/>
              </a:rPr>
              <a:t>——</a:t>
            </a:r>
            <a:r>
              <a:rPr lang="zh-CN" altLang="en-US" dirty="0">
                <a:latin typeface="黑体" panose="02010600030101010101" pitchFamily="49" charset="-122"/>
                <a:ea typeface="黑体" panose="02010600030101010101" pitchFamily="49" charset="-122"/>
                <a:sym typeface="+mn-ea"/>
              </a:rPr>
              <a:t>这才是真正的生活，人们的自然生活</a:t>
            </a:r>
            <a:r>
              <a:rPr lang="zh-CN" altLang="en-US" dirty="0" smtClean="0">
                <a:latin typeface="黑体" panose="02010600030101010101" pitchFamily="49" charset="-122"/>
                <a:ea typeface="黑体" panose="02010600030101010101" pitchFamily="49" charset="-122"/>
                <a:sym typeface="+mn-ea"/>
              </a:rPr>
              <a:t>！</a:t>
            </a:r>
            <a:r>
              <a:rPr lang="en-US" altLang="zh-CN" dirty="0" smtClean="0">
                <a:ea typeface="黑体" panose="02010600030101010101" pitchFamily="49" charset="-122"/>
                <a:sym typeface="+mn-ea"/>
              </a:rPr>
              <a:t>——</a:t>
            </a:r>
            <a:r>
              <a:rPr lang="zh-CN" altLang="en-US" dirty="0" smtClean="0">
                <a:latin typeface="黑体" panose="02010600030101010101" pitchFamily="49" charset="-122"/>
                <a:ea typeface="黑体" panose="02010600030101010101" pitchFamily="49" charset="-122"/>
                <a:sym typeface="+mn-ea"/>
              </a:rPr>
              <a:t>伏尔泰</a:t>
            </a:r>
          </a:p>
          <a:p>
            <a:pPr marL="0" indent="0">
              <a:lnSpc>
                <a:spcPct val="125000"/>
              </a:lnSpc>
              <a:spcBef>
                <a:spcPct val="50000"/>
              </a:spcBef>
              <a:buNone/>
            </a:pPr>
            <a:r>
              <a:rPr lang="zh-CN" altLang="en-US" dirty="0">
                <a:latin typeface="黑体" panose="02010600030101010101" pitchFamily="49" charset="-122"/>
                <a:ea typeface="黑体" panose="02010600030101010101" pitchFamily="49" charset="-122"/>
                <a:sym typeface="+mn-ea"/>
              </a:rPr>
              <a:t>绞死暴君，创立民主共和国，国家的最高权力</a:t>
            </a:r>
            <a:r>
              <a:rPr lang="zh-CN" altLang="en-US" dirty="0" smtClean="0">
                <a:latin typeface="黑体" panose="02010600030101010101" pitchFamily="49" charset="-122"/>
                <a:ea typeface="黑体" panose="02010600030101010101" pitchFamily="49" charset="-122"/>
                <a:sym typeface="+mn-ea"/>
              </a:rPr>
              <a:t>属于人民</a:t>
            </a:r>
            <a:r>
              <a:rPr lang="zh-CN" altLang="en-US" dirty="0">
                <a:latin typeface="黑体" panose="02010600030101010101" pitchFamily="49" charset="-122"/>
                <a:ea typeface="黑体" panose="02010600030101010101" pitchFamily="49" charset="-122"/>
                <a:sym typeface="+mn-ea"/>
              </a:rPr>
              <a:t>。 </a:t>
            </a:r>
            <a:r>
              <a:rPr lang="en-US" altLang="zh-CN" dirty="0" smtClean="0">
                <a:latin typeface="黑体" panose="02010600030101010101" pitchFamily="49" charset="-122"/>
                <a:ea typeface="黑体" panose="02010600030101010101" pitchFamily="49" charset="-122"/>
                <a:sym typeface="+mn-ea"/>
              </a:rPr>
              <a:t>——</a:t>
            </a:r>
            <a:r>
              <a:rPr lang="zh-CN" altLang="en-US" dirty="0">
                <a:latin typeface="黑体" panose="02010600030101010101" pitchFamily="49" charset="-122"/>
                <a:ea typeface="黑体" panose="02010600030101010101" pitchFamily="49" charset="-122"/>
                <a:sym typeface="+mn-ea"/>
              </a:rPr>
              <a:t>卢梭</a:t>
            </a:r>
            <a:endParaRPr lang="en-US" altLang="zh-CN" dirty="0" smtClean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marL="0" indent="0" algn="r">
              <a:lnSpc>
                <a:spcPct val="125000"/>
              </a:lnSpc>
              <a:spcBef>
                <a:spcPct val="50000"/>
              </a:spcBef>
              <a:buNone/>
            </a:pPr>
            <a:r>
              <a:rPr lang="en-US" altLang="zh-CN" dirty="0" smtClean="0">
                <a:latin typeface="黑体" panose="02010600030101010101" pitchFamily="49" charset="-122"/>
                <a:ea typeface="黑体" panose="02010600030101010101" pitchFamily="49" charset="-122"/>
                <a:sym typeface="+mn-ea"/>
              </a:rPr>
              <a:t>——</a:t>
            </a:r>
            <a:r>
              <a:rPr lang="zh-CN" altLang="en-US" dirty="0">
                <a:latin typeface="黑体" panose="02010600030101010101" pitchFamily="49" charset="-122"/>
                <a:ea typeface="黑体" panose="02010600030101010101" pitchFamily="49" charset="-122"/>
                <a:sym typeface="+mn-ea"/>
              </a:rPr>
              <a:t>卢梭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4812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63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85D4-5EEF-41F1-87EB-6BF75080A93F}" type="datetimeFigureOut">
              <a:rPr lang="zh-CN" altLang="en-US" smtClean="0"/>
              <a:t>2018/12/2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9B47-4C8C-4C92-B1A7-B9ADE1991E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85D4-5EEF-41F1-87EB-6BF75080A93F}" type="datetimeFigureOut">
              <a:rPr lang="zh-CN" altLang="en-US" smtClean="0"/>
              <a:t>2018/12/2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9B47-4C8C-4C92-B1A7-B9ADE1991E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85D4-5EEF-41F1-87EB-6BF75080A93F}" type="datetimeFigureOut">
              <a:rPr lang="zh-CN" altLang="en-US" smtClean="0"/>
              <a:t>2018/12/2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9B47-4C8C-4C92-B1A7-B9ADE1991E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85D4-5EEF-41F1-87EB-6BF75080A93F}" type="datetimeFigureOut">
              <a:rPr lang="zh-CN" altLang="en-US" smtClean="0"/>
              <a:t>2018/12/2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9B47-4C8C-4C92-B1A7-B9ADE1991E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85D4-5EEF-41F1-87EB-6BF75080A93F}" type="datetimeFigureOut">
              <a:rPr lang="zh-CN" altLang="en-US" smtClean="0"/>
              <a:t>2018/12/2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9B47-4C8C-4C92-B1A7-B9ADE1991E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85D4-5EEF-41F1-87EB-6BF75080A93F}" type="datetimeFigureOut">
              <a:rPr lang="zh-CN" altLang="en-US" smtClean="0"/>
              <a:t>2018/12/2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9B47-4C8C-4C92-B1A7-B9ADE1991E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85D4-5EEF-41F1-87EB-6BF75080A93F}" type="datetimeFigureOut">
              <a:rPr lang="zh-CN" altLang="en-US" smtClean="0"/>
              <a:t>2018/12/2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9B47-4C8C-4C92-B1A7-B9ADE1991E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85D4-5EEF-41F1-87EB-6BF75080A93F}" type="datetimeFigureOut">
              <a:rPr lang="zh-CN" altLang="en-US" smtClean="0"/>
              <a:t>2018/12/2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9B47-4C8C-4C92-B1A7-B9ADE1991E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85D4-5EEF-41F1-87EB-6BF75080A93F}" type="datetimeFigureOut">
              <a:rPr lang="zh-CN" altLang="en-US" smtClean="0"/>
              <a:t>2018/12/2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9B47-4C8C-4C92-B1A7-B9ADE1991E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85D4-5EEF-41F1-87EB-6BF75080A93F}" type="datetimeFigureOut">
              <a:rPr lang="zh-CN" altLang="en-US" smtClean="0"/>
              <a:t>2018/12/2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9B47-4C8C-4C92-B1A7-B9ADE1991E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85D4-5EEF-41F1-87EB-6BF75080A93F}" type="datetimeFigureOut">
              <a:rPr lang="zh-CN" altLang="en-US" smtClean="0"/>
              <a:t>2018/12/2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9B47-4C8C-4C92-B1A7-B9ADE1991E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F85D4-5EEF-41F1-87EB-6BF75080A93F}" type="datetimeFigureOut">
              <a:rPr lang="zh-CN" altLang="en-US" smtClean="0"/>
              <a:t>2018/12/2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39B47-4C8C-4C92-B1A7-B9ADE1991E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slide" Target="slide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4" descr="200624231136931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2"/>
          <a:stretch>
            <a:fillRect/>
          </a:stretch>
        </p:blipFill>
        <p:spPr bwMode="auto">
          <a:xfrm>
            <a:off x="0" y="0"/>
            <a:ext cx="62779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威廉一世南面称朕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/>
          <a:stretch>
            <a:fillRect/>
          </a:stretch>
        </p:blipFill>
        <p:spPr bwMode="auto">
          <a:xfrm>
            <a:off x="5914029" y="-34723"/>
            <a:ext cx="6277971" cy="689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949415" y="2874190"/>
            <a:ext cx="10323635" cy="1015663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第</a:t>
            </a:r>
            <a:r>
              <a:rPr lang="en-US" altLang="zh-CN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10</a:t>
            </a:r>
            <a:r>
              <a:rPr lang="zh-CN" altLang="en-US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课  欧洲大陆的政体改革</a:t>
            </a:r>
            <a:endParaRPr lang="zh-CN" altLang="en-US" sz="6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latin typeface="方正大标宋_GBK" panose="03000509000000000000" pitchFamily="65" charset="-122"/>
              <a:ea typeface="方正大标宋_GBK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72161" y="3924576"/>
            <a:ext cx="10300889" cy="19226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dirty="0" smtClean="0">
                <a:solidFill>
                  <a:schemeClr val="bg1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课标要求：知道法兰西第三共和国宪法和</a:t>
            </a:r>
            <a:r>
              <a:rPr lang="en-US" altLang="zh-CN" sz="3200" dirty="0" smtClean="0">
                <a:solidFill>
                  <a:schemeClr val="bg1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《</a:t>
            </a:r>
            <a:r>
              <a:rPr lang="zh-CN" altLang="en-US" sz="3200" dirty="0" smtClean="0">
                <a:solidFill>
                  <a:schemeClr val="bg1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德意志帝国宪法</a:t>
            </a:r>
            <a:r>
              <a:rPr lang="en-US" altLang="zh-CN" sz="3200" dirty="0" smtClean="0">
                <a:solidFill>
                  <a:schemeClr val="bg1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》</a:t>
            </a:r>
            <a:r>
              <a:rPr lang="zh-CN" altLang="en-US" sz="3200" dirty="0" smtClean="0">
                <a:solidFill>
                  <a:schemeClr val="bg1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的主要内容，比较德意志帝国君主立宪制与法国共和制的异同。</a:t>
            </a:r>
            <a:endParaRPr lang="zh-CN" altLang="en-US" sz="3200" dirty="0">
              <a:solidFill>
                <a:schemeClr val="bg1"/>
              </a:solidFill>
              <a:latin typeface="方正大标宋_GBK" panose="03000509000000000000" pitchFamily="65" charset="-122"/>
              <a:ea typeface="方正大标宋_GBK" panose="03000509000000000000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zh-CN" altLang="en-US" dirty="0" smtClean="0"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法兰西第三共和国的“一票共和”</a:t>
            </a:r>
            <a:endParaRPr lang="zh-CN" altLang="en-US" dirty="0">
              <a:latin typeface="方正大标宋_GBK" panose="03000509000000000000" pitchFamily="65" charset="-122"/>
              <a:ea typeface="方正大标宋_GBK" panose="03000509000000000000" pitchFamily="65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1441" y="1325563"/>
            <a:ext cx="5221347" cy="4997964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zh-CN" dirty="0" smtClean="0"/>
              <a:t>1875</a:t>
            </a:r>
            <a:r>
              <a:rPr lang="zh-CN" altLang="en-US" dirty="0" smtClean="0"/>
              <a:t>年，法兰西第三共和国议会里面君主派和共和派争执不下，君主派推翻共和派总统</a:t>
            </a:r>
            <a:r>
              <a:rPr lang="zh-CN" altLang="en-US" dirty="0" smtClean="0">
                <a:solidFill>
                  <a:srgbClr val="FF0000"/>
                </a:solidFill>
              </a:rPr>
              <a:t>梯也尔</a:t>
            </a:r>
            <a:r>
              <a:rPr lang="zh-CN" altLang="en-US" dirty="0" smtClean="0"/>
              <a:t>，欲推</a:t>
            </a:r>
            <a:r>
              <a:rPr lang="zh-CN" altLang="en-US" dirty="0" smtClean="0">
                <a:solidFill>
                  <a:srgbClr val="FF0000"/>
                </a:solidFill>
              </a:rPr>
              <a:t>尚博尔伯爵</a:t>
            </a:r>
            <a:r>
              <a:rPr lang="zh-CN" altLang="en-US" dirty="0" smtClean="0"/>
              <a:t>为君主，他拒绝采用三色旗，坚持恢复</a:t>
            </a:r>
            <a:r>
              <a:rPr lang="zh-CN" altLang="en-US" dirty="0" smtClean="0">
                <a:solidFill>
                  <a:srgbClr val="FF0000"/>
                </a:solidFill>
              </a:rPr>
              <a:t>波旁王朝</a:t>
            </a:r>
            <a:r>
              <a:rPr lang="zh-CN" altLang="en-US" dirty="0" smtClean="0"/>
              <a:t>的鸢尾花国旗，最终共和派以</a:t>
            </a:r>
            <a:r>
              <a:rPr lang="zh-CN" altLang="en-US" dirty="0" smtClean="0">
                <a:solidFill>
                  <a:srgbClr val="FF0000"/>
                </a:solidFill>
              </a:rPr>
              <a:t>一票的微弱优势</a:t>
            </a:r>
            <a:r>
              <a:rPr lang="zh-CN" altLang="en-US" dirty="0" smtClean="0"/>
              <a:t>确立</a:t>
            </a:r>
            <a:r>
              <a:rPr lang="zh-CN" altLang="en-US" dirty="0" smtClean="0">
                <a:solidFill>
                  <a:srgbClr val="FF0000"/>
                </a:solidFill>
              </a:rPr>
              <a:t>共和制</a:t>
            </a:r>
            <a:r>
              <a:rPr lang="zh-CN" altLang="en-US" dirty="0" smtClean="0"/>
              <a:t>，君主派复辟计划失败。教皇为之叹息：“就为了一块破布！”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7034049" y="1550228"/>
            <a:ext cx="4599296" cy="2514600"/>
            <a:chOff x="381000" y="2286000"/>
            <a:chExt cx="4599296" cy="2514600"/>
          </a:xfrm>
        </p:grpSpPr>
        <p:pic>
          <p:nvPicPr>
            <p:cNvPr id="5" name="Picture 3" descr="﻿法国&#10;国旗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286000"/>
              <a:ext cx="3962400" cy="2514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547898" y="3549015"/>
              <a:ext cx="1450975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</a:rPr>
                <a:t>自由</a:t>
              </a:r>
              <a:r>
                <a:rPr lang="zh-CN" altLang="en-US" sz="2800" b="1" dirty="0"/>
                <a:t> 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28800" y="3543300"/>
              <a:ext cx="19050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b="1" dirty="0"/>
                <a:t>平等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151496" y="3569956"/>
              <a:ext cx="18288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b="1" dirty="0"/>
                <a:t>博爱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7330265" y="4289493"/>
            <a:ext cx="35523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1875</a:t>
            </a:r>
            <a:r>
              <a:rPr lang="zh-CN" altLang="en-US" sz="2800" dirty="0" smtClean="0"/>
              <a:t>年宪法标志法国共和政体正式确立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2010" y="-121622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一、法国的政治民主化进程</a:t>
            </a:r>
            <a:endParaRPr lang="zh-CN" altLang="en-US" sz="3600" dirty="0"/>
          </a:p>
        </p:txBody>
      </p:sp>
      <p:sp>
        <p:nvSpPr>
          <p:cNvPr id="4" name="文本框 3"/>
          <p:cNvSpPr txBox="1"/>
          <p:nvPr/>
        </p:nvSpPr>
        <p:spPr>
          <a:xfrm>
            <a:off x="395288" y="867940"/>
            <a:ext cx="6263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3.1875</a:t>
            </a:r>
            <a:r>
              <a:rPr lang="zh-CN" altLang="en-US" sz="3200" dirty="0" smtClean="0">
                <a:solidFill>
                  <a:srgbClr val="C00000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年宪法：确立议会制</a:t>
            </a:r>
            <a:r>
              <a:rPr lang="zh-CN" altLang="en-US" sz="3200" dirty="0">
                <a:solidFill>
                  <a:srgbClr val="C00000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共和制</a:t>
            </a:r>
          </a:p>
        </p:txBody>
      </p:sp>
      <p:graphicFrame>
        <p:nvGraphicFramePr>
          <p:cNvPr id="6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289121"/>
              </p:ext>
            </p:extLst>
          </p:nvPr>
        </p:nvGraphicFramePr>
        <p:xfrm>
          <a:off x="395288" y="1554668"/>
          <a:ext cx="11232604" cy="5189031"/>
        </p:xfrm>
        <a:graphic>
          <a:graphicData uri="http://schemas.openxmlformats.org/drawingml/2006/table">
            <a:tbl>
              <a:tblPr/>
              <a:tblGrid>
                <a:gridCol w="1060025"/>
                <a:gridCol w="4316837"/>
                <a:gridCol w="5855742"/>
              </a:tblGrid>
              <a:tr h="8945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产生方式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职权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4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总统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02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内阁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02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议会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62"/>
          <p:cNvSpPr txBox="1">
            <a:spLocks noChangeArrowheads="1"/>
          </p:cNvSpPr>
          <p:nvPr/>
        </p:nvSpPr>
        <p:spPr bwMode="auto">
          <a:xfrm>
            <a:off x="1565934" y="2768845"/>
            <a:ext cx="440822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00CC"/>
                </a:solidFill>
                <a:ea typeface="黑体" panose="02010600030101010101" pitchFamily="49" charset="-122"/>
              </a:rPr>
              <a:t>由议会绝对</a:t>
            </a:r>
            <a:r>
              <a:rPr lang="zh-CN" altLang="en-US" sz="2800" b="1" dirty="0">
                <a:solidFill>
                  <a:srgbClr val="0000CC"/>
                </a:solidFill>
                <a:ea typeface="黑体" panose="02010600030101010101" pitchFamily="49" charset="-122"/>
              </a:rPr>
              <a:t>多数票选</a:t>
            </a:r>
            <a:r>
              <a:rPr lang="zh-CN" altLang="en-US" sz="2800" b="1" dirty="0" smtClean="0">
                <a:solidFill>
                  <a:srgbClr val="0000CC"/>
                </a:solidFill>
                <a:ea typeface="黑体" panose="02010600030101010101" pitchFamily="49" charset="-122"/>
              </a:rPr>
              <a:t>出，任期</a:t>
            </a:r>
            <a:r>
              <a:rPr lang="en-US" altLang="zh-CN" sz="2800" b="1" dirty="0" smtClean="0">
                <a:solidFill>
                  <a:srgbClr val="0000CC"/>
                </a:solidFill>
                <a:ea typeface="黑体" panose="02010600030101010101" pitchFamily="49" charset="-122"/>
              </a:rPr>
              <a:t>7</a:t>
            </a:r>
            <a:r>
              <a:rPr lang="zh-CN" altLang="en-US" sz="2800" b="1" dirty="0" smtClean="0">
                <a:solidFill>
                  <a:srgbClr val="0000CC"/>
                </a:solidFill>
                <a:ea typeface="黑体" panose="02010600030101010101" pitchFamily="49" charset="-122"/>
              </a:rPr>
              <a:t>年，可连选连任</a:t>
            </a:r>
            <a:endParaRPr lang="zh-CN" altLang="en-US" sz="2800" b="1" dirty="0">
              <a:solidFill>
                <a:srgbClr val="0000CC"/>
              </a:solidFill>
              <a:ea typeface="黑体" panose="02010600030101010101" pitchFamily="49" charset="-122"/>
            </a:endParaRPr>
          </a:p>
        </p:txBody>
      </p:sp>
      <p:sp>
        <p:nvSpPr>
          <p:cNvPr id="10" name="Text Box 65"/>
          <p:cNvSpPr txBox="1">
            <a:spLocks noChangeArrowheads="1"/>
          </p:cNvSpPr>
          <p:nvPr/>
        </p:nvSpPr>
        <p:spPr bwMode="auto">
          <a:xfrm>
            <a:off x="5769926" y="2475825"/>
            <a:ext cx="575923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CC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国家元首、军队最高统帅；任命官员、 任命内阁；提出法案、经</a:t>
            </a:r>
            <a:r>
              <a:rPr lang="zh-CN" altLang="en-US" sz="2800" b="1" dirty="0" smtClean="0">
                <a:solidFill>
                  <a:srgbClr val="0000CC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参议院同意解散众议院</a:t>
            </a:r>
            <a:r>
              <a:rPr lang="zh-CN" altLang="en-US" sz="2800" b="1" dirty="0">
                <a:solidFill>
                  <a:srgbClr val="0000CC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。</a:t>
            </a:r>
          </a:p>
        </p:txBody>
      </p:sp>
      <p:sp>
        <p:nvSpPr>
          <p:cNvPr id="11" name="Text Box 67"/>
          <p:cNvSpPr txBox="1">
            <a:spLocks noChangeArrowheads="1"/>
          </p:cNvSpPr>
          <p:nvPr/>
        </p:nvSpPr>
        <p:spPr bwMode="auto">
          <a:xfrm>
            <a:off x="2518851" y="4333484"/>
            <a:ext cx="20161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ea typeface="黑体" panose="02010600030101010101" pitchFamily="49" charset="-122"/>
              </a:rPr>
              <a:t>总统任命</a:t>
            </a:r>
          </a:p>
        </p:txBody>
      </p:sp>
      <p:sp>
        <p:nvSpPr>
          <p:cNvPr id="12" name="Text Box 68"/>
          <p:cNvSpPr txBox="1">
            <a:spLocks noChangeArrowheads="1"/>
          </p:cNvSpPr>
          <p:nvPr/>
        </p:nvSpPr>
        <p:spPr bwMode="auto">
          <a:xfrm>
            <a:off x="6141511" y="4104052"/>
            <a:ext cx="535558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ea typeface="黑体" panose="02010600030101010101" pitchFamily="49" charset="-122"/>
              </a:rPr>
              <a:t>和总统共掌</a:t>
            </a:r>
            <a:r>
              <a:rPr lang="zh-CN" altLang="en-US" sz="2800" b="1" dirty="0" smtClean="0">
                <a:ea typeface="黑体" panose="02010600030101010101" pitchFamily="49" charset="-122"/>
              </a:rPr>
              <a:t>行政权（总统的命令</a:t>
            </a:r>
            <a:r>
              <a:rPr lang="zh-CN" altLang="en-US" sz="2800" b="1" dirty="0">
                <a:ea typeface="黑体" panose="02010600030101010101" pitchFamily="49" charset="-122"/>
              </a:rPr>
              <a:t>须</a:t>
            </a:r>
            <a:r>
              <a:rPr lang="zh-CN" altLang="en-US" sz="2800" b="1" dirty="0" smtClean="0">
                <a:ea typeface="黑体" panose="02010600030101010101" pitchFamily="49" charset="-122"/>
              </a:rPr>
              <a:t>经内阁部长</a:t>
            </a:r>
            <a:r>
              <a:rPr lang="zh-CN" altLang="en-US" sz="2800" b="1" dirty="0">
                <a:ea typeface="黑体" panose="02010600030101010101" pitchFamily="49" charset="-122"/>
              </a:rPr>
              <a:t>副署</a:t>
            </a:r>
            <a:r>
              <a:rPr lang="zh-CN" altLang="en-US" sz="2800" b="1" dirty="0" smtClean="0">
                <a:ea typeface="黑体" panose="02010600030101010101" pitchFamily="49" charset="-122"/>
              </a:rPr>
              <a:t>生效），对</a:t>
            </a:r>
            <a:r>
              <a:rPr lang="zh-CN" altLang="en-US" sz="2800" b="1" dirty="0">
                <a:ea typeface="黑体" panose="02010600030101010101" pitchFamily="49" charset="-122"/>
              </a:rPr>
              <a:t>议会</a:t>
            </a:r>
            <a:r>
              <a:rPr lang="zh-CN" altLang="en-US" sz="2800" b="1" dirty="0" smtClean="0">
                <a:ea typeface="黑体" panose="02010600030101010101" pitchFamily="49" charset="-122"/>
              </a:rPr>
              <a:t>负责。</a:t>
            </a:r>
            <a:endParaRPr lang="zh-CN" altLang="en-US" sz="2800" b="1" dirty="0">
              <a:ea typeface="黑体" panose="02010600030101010101" pitchFamily="49" charset="-122"/>
            </a:endParaRPr>
          </a:p>
        </p:txBody>
      </p:sp>
      <p:sp>
        <p:nvSpPr>
          <p:cNvPr id="13" name="Text Box 69"/>
          <p:cNvSpPr txBox="1">
            <a:spLocks noChangeArrowheads="1"/>
          </p:cNvSpPr>
          <p:nvPr/>
        </p:nvSpPr>
        <p:spPr bwMode="auto">
          <a:xfrm>
            <a:off x="1521724" y="5381127"/>
            <a:ext cx="457427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EE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参：</a:t>
            </a:r>
            <a:r>
              <a:rPr lang="zh-CN" altLang="en-US" sz="2800" b="1" dirty="0" smtClean="0">
                <a:solidFill>
                  <a:srgbClr val="EE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间接选举，任期</a:t>
            </a:r>
            <a:r>
              <a:rPr lang="en-US" altLang="zh-CN" sz="2800" b="1" dirty="0" smtClean="0">
                <a:solidFill>
                  <a:srgbClr val="EE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9</a:t>
            </a:r>
            <a:r>
              <a:rPr lang="zh-CN" altLang="en-US" sz="2800" b="1" dirty="0" smtClean="0">
                <a:solidFill>
                  <a:srgbClr val="EE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年，每三年改选其中三分之一</a:t>
            </a:r>
            <a:r>
              <a:rPr lang="zh-CN" altLang="en-US" sz="2800" b="1" dirty="0">
                <a:solidFill>
                  <a:srgbClr val="EE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r>
              <a:rPr lang="zh-CN" altLang="en-US" sz="2800" b="1" dirty="0" smtClean="0">
                <a:solidFill>
                  <a:srgbClr val="EE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endParaRPr lang="en-US" altLang="zh-CN" sz="2800" b="1" dirty="0" smtClean="0">
              <a:solidFill>
                <a:srgbClr val="EE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r>
              <a:rPr lang="zh-CN" altLang="en-US" sz="2800" b="1" dirty="0" smtClean="0">
                <a:solidFill>
                  <a:srgbClr val="EE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众</a:t>
            </a:r>
            <a:r>
              <a:rPr lang="zh-CN" altLang="en-US" sz="2800" b="1" dirty="0">
                <a:solidFill>
                  <a:srgbClr val="EE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：普选</a:t>
            </a:r>
            <a:r>
              <a:rPr lang="zh-CN" altLang="en-US" sz="2800" b="1" dirty="0" smtClean="0">
                <a:solidFill>
                  <a:srgbClr val="EE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产生，任期</a:t>
            </a:r>
            <a:r>
              <a:rPr lang="en-US" altLang="zh-CN" sz="2800" b="1" dirty="0" smtClean="0">
                <a:solidFill>
                  <a:srgbClr val="EE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4</a:t>
            </a:r>
            <a:r>
              <a:rPr lang="zh-CN" altLang="en-US" sz="2800" b="1" dirty="0" smtClean="0">
                <a:solidFill>
                  <a:srgbClr val="EE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年</a:t>
            </a:r>
            <a:endParaRPr lang="zh-CN" altLang="en-US" sz="2800" b="1" dirty="0">
              <a:solidFill>
                <a:srgbClr val="EE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4" name="Text Box 70"/>
          <p:cNvSpPr txBox="1">
            <a:spLocks noChangeArrowheads="1"/>
          </p:cNvSpPr>
          <p:nvPr/>
        </p:nvSpPr>
        <p:spPr bwMode="auto">
          <a:xfrm>
            <a:off x="6602163" y="5812015"/>
            <a:ext cx="49859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EE0000"/>
                </a:solidFill>
                <a:ea typeface="黑体" panose="02010600030101010101" pitchFamily="49" charset="-122"/>
              </a:rPr>
              <a:t>创议并制定法律，选举总统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7775645" y="2980740"/>
            <a:ext cx="1828800" cy="12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标注 15"/>
          <p:cNvSpPr/>
          <p:nvPr/>
        </p:nvSpPr>
        <p:spPr>
          <a:xfrm>
            <a:off x="8616326" y="1761037"/>
            <a:ext cx="1240271" cy="612648"/>
          </a:xfrm>
          <a:prstGeom prst="wedgeRoundRectCallout">
            <a:avLst>
              <a:gd name="adj1" fmla="val -27875"/>
              <a:gd name="adj2" fmla="val 7721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军事权</a:t>
            </a:r>
            <a:endParaRPr lang="zh-CN" altLang="en-US" sz="2400" b="1" dirty="0">
              <a:solidFill>
                <a:schemeClr val="tx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7" name="圆角矩形标注 16"/>
          <p:cNvSpPr/>
          <p:nvPr/>
        </p:nvSpPr>
        <p:spPr>
          <a:xfrm>
            <a:off x="10336520" y="1768151"/>
            <a:ext cx="1203763" cy="612648"/>
          </a:xfrm>
          <a:prstGeom prst="wedgeRoundRectCallout">
            <a:avLst>
              <a:gd name="adj1" fmla="val -27875"/>
              <a:gd name="adj2" fmla="val 7721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行政权</a:t>
            </a:r>
            <a:endParaRPr lang="zh-CN" altLang="en-US" sz="2000" b="1" dirty="0">
              <a:solidFill>
                <a:schemeClr val="tx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6667443" y="3381677"/>
            <a:ext cx="1540549" cy="10962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9897822" y="2989062"/>
            <a:ext cx="1512135" cy="6253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8895269" y="3392639"/>
            <a:ext cx="1002553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圆角矩形标注 23"/>
          <p:cNvSpPr/>
          <p:nvPr/>
        </p:nvSpPr>
        <p:spPr>
          <a:xfrm>
            <a:off x="9416436" y="3607043"/>
            <a:ext cx="1388364" cy="412920"/>
          </a:xfrm>
          <a:prstGeom prst="wedgeRoundRectCallout">
            <a:avLst>
              <a:gd name="adj1" fmla="val -47816"/>
              <a:gd name="adj2" fmla="val -8189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立法权</a:t>
            </a:r>
            <a:endParaRPr lang="zh-CN" altLang="en-US" sz="2400" b="1" dirty="0">
              <a:solidFill>
                <a:schemeClr val="tx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6150795" y="3853217"/>
            <a:ext cx="1677817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圆角矩形 28"/>
          <p:cNvSpPr/>
          <p:nvPr/>
        </p:nvSpPr>
        <p:spPr>
          <a:xfrm>
            <a:off x="10026959" y="3017656"/>
            <a:ext cx="1667783" cy="400349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圆角矩形 29"/>
          <p:cNvSpPr/>
          <p:nvPr/>
        </p:nvSpPr>
        <p:spPr>
          <a:xfrm>
            <a:off x="5898531" y="4181447"/>
            <a:ext cx="5502022" cy="119968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6" grpId="0" animBg="1"/>
      <p:bldP spid="16" grpId="1" animBg="1"/>
      <p:bldP spid="17" grpId="0" animBg="1"/>
      <p:bldP spid="17" grpId="1" animBg="1"/>
      <p:bldP spid="24" grpId="0" animBg="1"/>
      <p:bldP spid="24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876800" y="1295400"/>
            <a:ext cx="1676400" cy="838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>
                <a:ea typeface="华文新魏" panose="02010800040101010101" pitchFamily="2" charset="-122"/>
              </a:rPr>
              <a:t>议会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209800" y="4191000"/>
            <a:ext cx="16002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>
                <a:ea typeface="华文新魏" panose="02010800040101010101" pitchFamily="2" charset="-122"/>
              </a:rPr>
              <a:t>总统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7755741" y="4406607"/>
            <a:ext cx="1733549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>
                <a:ea typeface="华文新魏" panose="02010800040101010101" pitchFamily="2" charset="-122"/>
              </a:rPr>
              <a:t>内阁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953000" y="2209801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FF0000"/>
                </a:solidFill>
                <a:ea typeface="黑体" panose="02010609060101010101" pitchFamily="49" charset="-122"/>
              </a:rPr>
              <a:t>（立法权）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734300" y="5321007"/>
            <a:ext cx="167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dirty="0">
                <a:ea typeface="黑体" panose="02010609060101010101" pitchFamily="49" charset="-122"/>
              </a:rPr>
              <a:t> </a:t>
            </a:r>
            <a:r>
              <a:rPr lang="zh-CN" altLang="en-US" sz="2400" dirty="0">
                <a:solidFill>
                  <a:srgbClr val="FF0000"/>
                </a:solidFill>
                <a:ea typeface="黑体" panose="02010609060101010101" pitchFamily="49" charset="-122"/>
              </a:rPr>
              <a:t>（行政权）</a:t>
            </a:r>
          </a:p>
        </p:txBody>
      </p:sp>
      <p:sp>
        <p:nvSpPr>
          <p:cNvPr id="15367" name="AutoShape 7"/>
          <p:cNvSpPr/>
          <p:nvPr/>
        </p:nvSpPr>
        <p:spPr bwMode="auto">
          <a:xfrm>
            <a:off x="6781800" y="1143000"/>
            <a:ext cx="76200" cy="1143000"/>
          </a:xfrm>
          <a:prstGeom prst="leftBrace">
            <a:avLst>
              <a:gd name="adj1" fmla="val 125000"/>
              <a:gd name="adj2" fmla="val 50000"/>
            </a:avLst>
          </a:prstGeom>
          <a:noFill/>
          <a:ln w="22225" cmpd="sng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zh-CN" altLang="en-US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H="1">
            <a:off x="2675675" y="1657749"/>
            <a:ext cx="16002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 rot="-3212915">
            <a:off x="2013249" y="1966608"/>
            <a:ext cx="2323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00099"/>
                </a:solidFill>
                <a:ea typeface="黑体" panose="02010609060101010101" pitchFamily="49" charset="-122"/>
              </a:rPr>
              <a:t>议会选举产生</a:t>
            </a:r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V="1">
            <a:off x="2992079" y="1900051"/>
            <a:ext cx="14478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1" name="Line 12"/>
          <p:cNvSpPr>
            <a:spLocks noChangeShapeType="1"/>
          </p:cNvSpPr>
          <p:nvPr/>
        </p:nvSpPr>
        <p:spPr bwMode="auto">
          <a:xfrm>
            <a:off x="4038600" y="4495800"/>
            <a:ext cx="320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2" name="Text Box 13"/>
          <p:cNvSpPr txBox="1">
            <a:spLocks noChangeArrowheads="1"/>
          </p:cNvSpPr>
          <p:nvPr/>
        </p:nvSpPr>
        <p:spPr bwMode="auto">
          <a:xfrm>
            <a:off x="4346387" y="4003322"/>
            <a:ext cx="297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00099"/>
                </a:solidFill>
                <a:ea typeface="黑体" panose="02010609060101010101" pitchFamily="49" charset="-122"/>
              </a:rPr>
              <a:t>任命</a:t>
            </a:r>
            <a:r>
              <a:rPr lang="zh-CN" altLang="en-US" sz="2400" dirty="0">
                <a:solidFill>
                  <a:srgbClr val="000066"/>
                </a:solidFill>
                <a:ea typeface="黑体" panose="02010609060101010101" pitchFamily="49" charset="-122"/>
              </a:rPr>
              <a:t>（众议院同意）</a:t>
            </a:r>
            <a:endParaRPr lang="zh-CN" altLang="en-US" sz="2400" dirty="0">
              <a:solidFill>
                <a:srgbClr val="000099"/>
              </a:solidFill>
              <a:ea typeface="黑体" panose="02010609060101010101" pitchFamily="49" charset="-122"/>
            </a:endParaRPr>
          </a:p>
        </p:txBody>
      </p:sp>
      <p:sp>
        <p:nvSpPr>
          <p:cNvPr id="15373" name="Line 14"/>
          <p:cNvSpPr>
            <a:spLocks noChangeShapeType="1"/>
          </p:cNvSpPr>
          <p:nvPr/>
        </p:nvSpPr>
        <p:spPr bwMode="auto">
          <a:xfrm flipH="1" flipV="1">
            <a:off x="6559174" y="2557966"/>
            <a:ext cx="1295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4" name="Text Box 15"/>
          <p:cNvSpPr txBox="1">
            <a:spLocks noChangeArrowheads="1"/>
          </p:cNvSpPr>
          <p:nvPr/>
        </p:nvSpPr>
        <p:spPr bwMode="auto">
          <a:xfrm rot="3104669">
            <a:off x="6433486" y="3239019"/>
            <a:ext cx="2777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00099"/>
                </a:solidFill>
                <a:ea typeface="黑体" panose="02010609060101010101" pitchFamily="49" charset="-122"/>
              </a:rPr>
              <a:t>与</a:t>
            </a:r>
            <a:r>
              <a:rPr lang="zh-CN" altLang="en-US" sz="2400" dirty="0" smtClean="0">
                <a:solidFill>
                  <a:srgbClr val="000099"/>
                </a:solidFill>
                <a:ea typeface="黑体" panose="02010609060101010101" pitchFamily="49" charset="-122"/>
              </a:rPr>
              <a:t>总统</a:t>
            </a:r>
            <a:r>
              <a:rPr lang="zh-CN" altLang="en-US" sz="2400" dirty="0" smtClean="0">
                <a:solidFill>
                  <a:srgbClr val="000099"/>
                </a:solidFill>
                <a:ea typeface="黑体" panose="02010609060101010101" pitchFamily="49" charset="-122"/>
              </a:rPr>
              <a:t>对议会</a:t>
            </a:r>
            <a:r>
              <a:rPr lang="zh-CN" altLang="en-US" sz="2400" dirty="0" smtClean="0">
                <a:solidFill>
                  <a:srgbClr val="000099"/>
                </a:solidFill>
                <a:ea typeface="黑体" panose="02010609060101010101" pitchFamily="49" charset="-122"/>
              </a:rPr>
              <a:t>负责</a:t>
            </a:r>
            <a:endParaRPr lang="zh-CN" altLang="en-US" sz="2400" dirty="0">
              <a:solidFill>
                <a:srgbClr val="000099"/>
              </a:solidFill>
              <a:ea typeface="黑体" panose="02010609060101010101" pitchFamily="49" charset="-122"/>
            </a:endParaRPr>
          </a:p>
        </p:txBody>
      </p:sp>
      <p:sp>
        <p:nvSpPr>
          <p:cNvPr id="15375" name="Text Box 16"/>
          <p:cNvSpPr txBox="1">
            <a:spLocks noChangeArrowheads="1"/>
          </p:cNvSpPr>
          <p:nvPr/>
        </p:nvSpPr>
        <p:spPr bwMode="auto">
          <a:xfrm>
            <a:off x="6934200" y="914401"/>
            <a:ext cx="1600200" cy="588963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3200">
                <a:solidFill>
                  <a:schemeClr val="bg1"/>
                </a:solidFill>
                <a:latin typeface="Times New Roman" panose="02020603050405020304" pitchFamily="18" charset="0"/>
              </a:rPr>
              <a:t>参议院</a:t>
            </a:r>
          </a:p>
        </p:txBody>
      </p:sp>
      <p:sp>
        <p:nvSpPr>
          <p:cNvPr id="15376" name="Text Box 17"/>
          <p:cNvSpPr txBox="1">
            <a:spLocks noChangeArrowheads="1"/>
          </p:cNvSpPr>
          <p:nvPr/>
        </p:nvSpPr>
        <p:spPr bwMode="auto">
          <a:xfrm>
            <a:off x="8610600" y="914401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间选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auto">
          <a:xfrm>
            <a:off x="6943725" y="1730261"/>
            <a:ext cx="1600200" cy="588963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众议院</a:t>
            </a:r>
          </a:p>
        </p:txBody>
      </p:sp>
      <p:sp>
        <p:nvSpPr>
          <p:cNvPr id="15378" name="Text Box 19"/>
          <p:cNvSpPr txBox="1">
            <a:spLocks noChangeArrowheads="1"/>
          </p:cNvSpPr>
          <p:nvPr/>
        </p:nvSpPr>
        <p:spPr bwMode="auto">
          <a:xfrm>
            <a:off x="8610600" y="1828801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</a:rPr>
              <a:t>（普选）</a:t>
            </a:r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15379" name="Line 20"/>
          <p:cNvSpPr>
            <a:spLocks noChangeShapeType="1"/>
          </p:cNvSpPr>
          <p:nvPr/>
        </p:nvSpPr>
        <p:spPr bwMode="auto">
          <a:xfrm flipH="1">
            <a:off x="4038600" y="4800600"/>
            <a:ext cx="3124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0" name="Text Box 21"/>
          <p:cNvSpPr txBox="1">
            <a:spLocks noChangeArrowheads="1"/>
          </p:cNvSpPr>
          <p:nvPr/>
        </p:nvSpPr>
        <p:spPr bwMode="auto">
          <a:xfrm>
            <a:off x="5295304" y="4859342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solidFill>
                  <a:srgbClr val="000099"/>
                </a:solidFill>
                <a:ea typeface="黑体" panose="02010609060101010101" pitchFamily="49" charset="-122"/>
              </a:rPr>
              <a:t>副署</a:t>
            </a:r>
          </a:p>
        </p:txBody>
      </p:sp>
      <p:sp>
        <p:nvSpPr>
          <p:cNvPr id="16404" name="Text Box 22"/>
          <p:cNvSpPr txBox="1">
            <a:spLocks noChangeArrowheads="1"/>
          </p:cNvSpPr>
          <p:nvPr/>
        </p:nvSpPr>
        <p:spPr bwMode="auto">
          <a:xfrm>
            <a:off x="3810000" y="228600"/>
            <a:ext cx="441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ea typeface="黑体" panose="02010609060101010101" pitchFamily="49" charset="-122"/>
              </a:rPr>
              <a:t>法国共和制结构示意图</a:t>
            </a:r>
          </a:p>
        </p:txBody>
      </p:sp>
      <p:sp>
        <p:nvSpPr>
          <p:cNvPr id="15382" name="Text Box 23"/>
          <p:cNvSpPr txBox="1">
            <a:spLocks noChangeArrowheads="1"/>
          </p:cNvSpPr>
          <p:nvPr/>
        </p:nvSpPr>
        <p:spPr bwMode="auto">
          <a:xfrm>
            <a:off x="1207579" y="5186595"/>
            <a:ext cx="39347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solidFill>
                  <a:srgbClr val="FF0000"/>
                </a:solidFill>
                <a:ea typeface="黑体" panose="02010609060101010101" pitchFamily="49" charset="-122"/>
              </a:rPr>
              <a:t>（行政权、军事权、立法权）</a:t>
            </a:r>
          </a:p>
        </p:txBody>
      </p:sp>
      <p:sp>
        <p:nvSpPr>
          <p:cNvPr id="15383" name="Text Box 25"/>
          <p:cNvSpPr txBox="1">
            <a:spLocks noChangeArrowheads="1"/>
          </p:cNvSpPr>
          <p:nvPr/>
        </p:nvSpPr>
        <p:spPr bwMode="auto">
          <a:xfrm rot="-3212915">
            <a:off x="3071248" y="2777310"/>
            <a:ext cx="21402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00099"/>
                </a:solidFill>
                <a:ea typeface="黑体" panose="02010609060101010101" pitchFamily="49" charset="-122"/>
              </a:rPr>
              <a:t>参议院同意</a:t>
            </a:r>
            <a:r>
              <a:rPr lang="zh-CN" altLang="en-US" sz="2400" dirty="0" smtClean="0">
                <a:solidFill>
                  <a:srgbClr val="000099"/>
                </a:solidFill>
                <a:ea typeface="黑体" panose="02010609060101010101" pitchFamily="49" charset="-122"/>
              </a:rPr>
              <a:t>可解散</a:t>
            </a:r>
            <a:r>
              <a:rPr lang="zh-CN" altLang="en-US" sz="2400" dirty="0">
                <a:solidFill>
                  <a:srgbClr val="000099"/>
                </a:solidFill>
                <a:ea typeface="黑体" panose="02010609060101010101" pitchFamily="49" charset="-122"/>
              </a:rPr>
              <a:t>众议院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32010" y="5700127"/>
            <a:ext cx="11395882" cy="508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dirty="0" smtClean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（</a:t>
            </a:r>
            <a:r>
              <a:rPr lang="en-US" altLang="zh-CN" sz="2800" dirty="0" smtClean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</a:t>
            </a:r>
            <a:r>
              <a:rPr lang="zh-CN" altLang="en-US" sz="2800" dirty="0" smtClean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）特点：</a:t>
            </a:r>
            <a:endParaRPr lang="zh-CN" altLang="en-US" sz="2800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119951" y="5700127"/>
            <a:ext cx="9125803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  <a:sym typeface="Wingdings 2" panose="05020102010507070707" pitchFamily="18" charset="2"/>
              </a:rPr>
              <a:t></a:t>
            </a:r>
            <a:r>
              <a:rPr lang="zh-CN" altLang="en-US" sz="28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实行分权制衡；</a:t>
            </a:r>
            <a:r>
              <a:rPr lang="zh-CN" altLang="en-US" sz="28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  <a:sym typeface="Wingdings 2" panose="05020102010507070707" pitchFamily="18" charset="2"/>
              </a:rPr>
              <a:t></a:t>
            </a:r>
            <a:r>
              <a:rPr lang="zh-CN" altLang="en-US" sz="28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权力中心在议会，立法权控制行政权；</a:t>
            </a:r>
            <a:r>
              <a:rPr lang="zh-CN" altLang="en-US" sz="28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  <a:sym typeface="Wingdings 2" panose="05020102010507070707" pitchFamily="18" charset="2"/>
              </a:rPr>
              <a:t></a:t>
            </a:r>
            <a:r>
              <a:rPr lang="zh-CN" altLang="en-US" sz="28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实行议会制共和制。</a:t>
            </a:r>
          </a:p>
        </p:txBody>
      </p:sp>
    </p:spTree>
    <p:extLst>
      <p:ext uri="{BB962C8B-B14F-4D97-AF65-F5344CB8AC3E}">
        <p14:creationId xmlns:p14="http://schemas.microsoft.com/office/powerpoint/2010/main" val="63927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animBg="1"/>
      <p:bldP spid="15364" grpId="0" animBg="1"/>
      <p:bldP spid="15366" grpId="0"/>
      <p:bldP spid="15367" grpId="0" animBg="1"/>
      <p:bldP spid="15368" grpId="0" animBg="1"/>
      <p:bldP spid="15369" grpId="0"/>
      <p:bldP spid="15370" grpId="0" animBg="1"/>
      <p:bldP spid="15371" grpId="0" animBg="1"/>
      <p:bldP spid="15372" grpId="0"/>
      <p:bldP spid="15373" grpId="0" animBg="1"/>
      <p:bldP spid="15374" grpId="0"/>
      <p:bldP spid="15375" grpId="0" animBg="1"/>
      <p:bldP spid="15377" grpId="0" animBg="1"/>
      <p:bldP spid="15379" grpId="0" animBg="1"/>
      <p:bldP spid="15380" grpId="0"/>
      <p:bldP spid="15382" grpId="0"/>
      <p:bldP spid="15383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一、法国的政治民主化进程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104756"/>
            <a:ext cx="10515600" cy="12252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 smtClean="0">
                <a:latin typeface="黑体" panose="02010600030101010101" pitchFamily="49" charset="-122"/>
                <a:ea typeface="黑体" panose="02010600030101010101" pitchFamily="49" charset="-122"/>
                <a:sym typeface="Wingdings 2" panose="05020102010507070707" pitchFamily="18" charset="2"/>
              </a:rPr>
              <a:t></a:t>
            </a:r>
            <a:r>
              <a:rPr lang="zh-CN" altLang="en-US" dirty="0" smtClean="0">
                <a:latin typeface="黑体" panose="02010600030101010101" pitchFamily="49" charset="-122"/>
                <a:ea typeface="黑体" panose="02010600030101010101" pitchFamily="49" charset="-122"/>
              </a:rPr>
              <a:t>将</a:t>
            </a:r>
            <a:r>
              <a:rPr lang="en-US" altLang="zh-CN" dirty="0" smtClean="0">
                <a:latin typeface="黑体" panose="02010600030101010101" pitchFamily="49" charset="-122"/>
                <a:ea typeface="黑体" panose="02010600030101010101" pitchFamily="49" charset="-122"/>
              </a:rPr>
              <a:t>《</a:t>
            </a:r>
            <a:r>
              <a:rPr lang="zh-CN" altLang="en-US" dirty="0" smtClean="0">
                <a:latin typeface="黑体" panose="02010600030101010101" pitchFamily="49" charset="-122"/>
                <a:ea typeface="黑体" panose="02010600030101010101" pitchFamily="49" charset="-122"/>
              </a:rPr>
              <a:t>马赛曲</a:t>
            </a:r>
            <a:r>
              <a:rPr lang="en-US" altLang="zh-CN" dirty="0" smtClean="0">
                <a:latin typeface="黑体" panose="02010600030101010101" pitchFamily="49" charset="-122"/>
                <a:ea typeface="黑体" panose="02010600030101010101" pitchFamily="49" charset="-122"/>
              </a:rPr>
              <a:t>》</a:t>
            </a:r>
            <a:r>
              <a:rPr lang="zh-CN" altLang="en-US" dirty="0" smtClean="0">
                <a:latin typeface="黑体" panose="02010600030101010101" pitchFamily="49" charset="-122"/>
                <a:ea typeface="黑体" panose="02010600030101010101" pitchFamily="49" charset="-122"/>
              </a:rPr>
              <a:t>定为国歌，</a:t>
            </a:r>
            <a:r>
              <a:rPr lang="en-US" altLang="zh-CN" dirty="0" smtClean="0">
                <a:latin typeface="黑体" panose="02010600030101010101" pitchFamily="49" charset="-122"/>
                <a:ea typeface="黑体" panose="02010600030101010101" pitchFamily="49" charset="-122"/>
              </a:rPr>
              <a:t>7</a:t>
            </a:r>
            <a:r>
              <a:rPr lang="zh-CN" altLang="en-US" dirty="0" smtClean="0">
                <a:latin typeface="黑体" panose="02010600030101010101" pitchFamily="49" charset="-122"/>
                <a:ea typeface="黑体" panose="02010600030101010101" pitchFamily="49" charset="-122"/>
              </a:rPr>
              <a:t>月</a:t>
            </a:r>
            <a:r>
              <a:rPr lang="en-US" altLang="zh-CN" dirty="0" smtClean="0">
                <a:latin typeface="黑体" panose="02010600030101010101" pitchFamily="49" charset="-122"/>
                <a:ea typeface="黑体" panose="02010600030101010101" pitchFamily="49" charset="-122"/>
              </a:rPr>
              <a:t>14</a:t>
            </a:r>
            <a:r>
              <a:rPr lang="zh-CN" altLang="en-US" dirty="0" smtClean="0">
                <a:latin typeface="黑体" panose="02010600030101010101" pitchFamily="49" charset="-122"/>
                <a:ea typeface="黑体" panose="02010600030101010101" pitchFamily="49" charset="-122"/>
              </a:rPr>
              <a:t>日为国庆日。</a:t>
            </a:r>
            <a:endParaRPr lang="en-US" altLang="zh-CN" dirty="0" smtClean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marL="0" indent="0">
              <a:buNone/>
            </a:pPr>
            <a:r>
              <a:rPr lang="zh-CN" altLang="en-US" dirty="0" smtClean="0">
                <a:latin typeface="黑体" panose="02010600030101010101" pitchFamily="49" charset="-122"/>
                <a:ea typeface="黑体" panose="02010600030101010101" pitchFamily="49" charset="-122"/>
                <a:sym typeface="Wingdings 2" panose="05020102010507070707" pitchFamily="18" charset="2"/>
              </a:rPr>
              <a:t></a:t>
            </a:r>
            <a:r>
              <a:rPr lang="zh-CN" altLang="en-US" dirty="0" smtClean="0">
                <a:latin typeface="黑体" panose="02010600030101010101" pitchFamily="49" charset="-122"/>
                <a:ea typeface="黑体" panose="02010600030101010101" pitchFamily="49" charset="-122"/>
              </a:rPr>
              <a:t>凡曾经统治过法国的家族不得当选为共和国总统。</a:t>
            </a:r>
            <a:endParaRPr lang="en-US" altLang="zh-CN" dirty="0" smtClean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200" y="1410800"/>
            <a:ext cx="8315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4.</a:t>
            </a:r>
            <a:r>
              <a:rPr lang="zh-CN" altLang="en-US" sz="3200" dirty="0" smtClean="0">
                <a:solidFill>
                  <a:srgbClr val="C00000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法国共和制的巩固</a:t>
            </a:r>
            <a:r>
              <a:rPr lang="en-US" altLang="zh-CN" sz="3200" dirty="0" smtClean="0">
                <a:solidFill>
                  <a:srgbClr val="C00000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——</a:t>
            </a:r>
            <a:r>
              <a:rPr lang="zh-CN" altLang="en-US" sz="3200" dirty="0" smtClean="0">
                <a:solidFill>
                  <a:srgbClr val="C00000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对宪法的修正和补充</a:t>
            </a:r>
            <a:endParaRPr lang="zh-CN" altLang="en-US" sz="3200" dirty="0">
              <a:solidFill>
                <a:srgbClr val="C00000"/>
              </a:solidFill>
              <a:latin typeface="方正大标宋_GBK" panose="03000509000000000000" pitchFamily="65" charset="-122"/>
              <a:ea typeface="方正大标宋_GBK" panose="03000509000000000000" pitchFamily="65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38200" y="3330053"/>
            <a:ext cx="3801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5.1875</a:t>
            </a:r>
            <a:r>
              <a:rPr lang="zh-CN" altLang="en-US" sz="3200" dirty="0" smtClean="0"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年宪法的意义</a:t>
            </a:r>
            <a:endParaRPr lang="en-US" altLang="zh-CN" sz="3200" dirty="0">
              <a:latin typeface="方正大标宋_GBK" panose="03000509000000000000" pitchFamily="65" charset="-122"/>
              <a:ea typeface="方正大标宋_GBK" panose="03000509000000000000" pitchFamily="65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0561" y="3987798"/>
            <a:ext cx="11216639" cy="2057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  <a:sym typeface="Wingdings 2" panose="05020102010507070707" pitchFamily="18" charset="2"/>
              </a:rPr>
              <a:t>国内：</a:t>
            </a:r>
            <a:r>
              <a:rPr lang="zh-CN" altLang="en-US" sz="2800" dirty="0" smtClean="0">
                <a:latin typeface="黑体" panose="02010600030101010101" pitchFamily="49" charset="-122"/>
                <a:ea typeface="黑体" panose="02010600030101010101" pitchFamily="49" charset="-122"/>
                <a:sym typeface="Wingdings 2" panose="05020102010507070707" pitchFamily="18" charset="2"/>
              </a:rPr>
              <a:t></a:t>
            </a:r>
            <a:r>
              <a:rPr lang="zh-CN" altLang="en-US" sz="28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政治：稳定政局，打击封建专制势力，为法国政治民主化提供法律保障。</a:t>
            </a:r>
            <a:endParaRPr lang="en-US" altLang="zh-CN" sz="2800" dirty="0" smtClean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14000"/>
              </a:lnSpc>
            </a:pPr>
            <a:r>
              <a:rPr lang="zh-CN" altLang="en-US" sz="2800" dirty="0" smtClean="0">
                <a:latin typeface="黑体" panose="02010600030101010101" pitchFamily="49" charset="-122"/>
                <a:ea typeface="黑体" panose="02010600030101010101" pitchFamily="49" charset="-122"/>
                <a:sym typeface="Wingdings 2" panose="05020102010507070707" pitchFamily="18" charset="2"/>
              </a:rPr>
              <a:t></a:t>
            </a:r>
            <a:r>
              <a:rPr lang="zh-CN" altLang="en-US" sz="28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经济：促进法国资本主义经济的发展。</a:t>
            </a:r>
            <a:endParaRPr lang="en-US" altLang="zh-CN" sz="2800" dirty="0" smtClean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14000"/>
              </a:lnSpc>
            </a:pPr>
            <a:r>
              <a:rPr lang="zh-CN" altLang="en-US" sz="2800" dirty="0">
                <a:latin typeface="黑体" panose="02010600030101010101" pitchFamily="49" charset="-122"/>
                <a:ea typeface="黑体" panose="02010600030101010101" pitchFamily="49" charset="-122"/>
                <a:sym typeface="Wingdings 2" panose="05020102010507070707" pitchFamily="18" charset="2"/>
              </a:rPr>
              <a:t></a:t>
            </a:r>
            <a:r>
              <a:rPr lang="zh-CN" altLang="en-US" sz="28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国际：鼓舞了欧亚拉美的资产阶级革命，推动世界民主化进程。</a:t>
            </a:r>
            <a:endParaRPr lang="zh-CN" altLang="en-US" sz="28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1642780" y="1957386"/>
            <a:ext cx="8712200" cy="20304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英国、美国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对现代民主政治的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创新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具有重大意义，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而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法国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革命则是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开启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全球性政治民主化潮流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的标志。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/>
              <a:t>                               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——马克垚主编《世界文明史》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79549" y="1295401"/>
            <a:ext cx="10653791" cy="3539430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1875</a:t>
            </a: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年，法国确立了共和制。</a:t>
            </a: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</a:t>
            </a:r>
            <a:r>
              <a:rPr lang="en-US" altLang="zh-CN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1914</a:t>
            </a: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年，德国对法宣战，当时法国总统彭加勒听到消息，忍无可忍地在战书上签了字，法国对德也表示宣战。</a:t>
            </a: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按照法国宪法，在他长达</a:t>
            </a:r>
            <a:r>
              <a:rPr lang="en-US" altLang="zh-CN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5</a:t>
            </a: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年的任期里，他的所作所为必须对选民负责。此举遭到人民和部分国会议员的反对，他予以否决，议会也无可奈何。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57091" y="158751"/>
            <a:ext cx="8907559" cy="9461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2800" b="1">
                <a:solidFill>
                  <a:srgbClr val="0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请你来纠错：一位</a:t>
            </a:r>
            <a:r>
              <a:rPr lang="zh-CN" altLang="en-US" sz="2800" b="1">
                <a:latin typeface="黑体" panose="02010600030101010101" pitchFamily="49" charset="-122"/>
                <a:ea typeface="黑体" panose="02010600030101010101" pitchFamily="49" charset="-122"/>
              </a:rPr>
              <a:t>同学撰写</a:t>
            </a:r>
            <a:r>
              <a:rPr lang="zh-CN" altLang="en-US" sz="2800" b="1">
                <a:solidFill>
                  <a:srgbClr val="0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了一篇小短文，其中有几处错误，请你来帮他纠错。</a:t>
            </a:r>
            <a:endParaRPr lang="zh-CN" altLang="en-US" sz="2800" b="1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pic>
        <p:nvPicPr>
          <p:cNvPr id="27652" name="Picture 4" descr="parashuut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140" y="200027"/>
            <a:ext cx="16002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Line 3"/>
          <p:cNvSpPr>
            <a:spLocks noChangeShapeType="1"/>
          </p:cNvSpPr>
          <p:nvPr/>
        </p:nvSpPr>
        <p:spPr bwMode="auto">
          <a:xfrm>
            <a:off x="4411015" y="3076977"/>
            <a:ext cx="10382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5749344" y="377029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1905001" y="4240369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V="1">
            <a:off x="3153714" y="4680226"/>
            <a:ext cx="2976629" cy="1841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1905001" y="4800600"/>
            <a:ext cx="55996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CC"/>
                </a:solidFill>
                <a:latin typeface="+mn-ea"/>
              </a:rPr>
              <a:t>更正</a:t>
            </a:r>
            <a:r>
              <a:rPr lang="en-US" altLang="zh-CN" sz="2400" b="1" dirty="0">
                <a:solidFill>
                  <a:srgbClr val="0000CC"/>
                </a:solidFill>
                <a:latin typeface="+mn-ea"/>
              </a:rPr>
              <a:t>1</a:t>
            </a:r>
            <a:r>
              <a:rPr lang="zh-CN" altLang="en-US" sz="2400" b="1" dirty="0">
                <a:solidFill>
                  <a:srgbClr val="0000CC"/>
                </a:solidFill>
                <a:latin typeface="+mn-ea"/>
              </a:rPr>
              <a:t>：总统的命令须经过</a:t>
            </a:r>
            <a:r>
              <a:rPr lang="zh-CN" altLang="en-US" sz="2400" b="1" dirty="0">
                <a:solidFill>
                  <a:srgbClr val="0000CC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各部部长</a:t>
            </a:r>
            <a:r>
              <a:rPr lang="zh-CN" altLang="en-US" sz="2400" b="1" dirty="0">
                <a:solidFill>
                  <a:srgbClr val="0000CC"/>
                </a:solidFill>
                <a:latin typeface="+mn-ea"/>
              </a:rPr>
              <a:t>副署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1905001" y="5257800"/>
            <a:ext cx="31245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CC"/>
                </a:solidFill>
                <a:latin typeface="+mn-ea"/>
              </a:rPr>
              <a:t>更正</a:t>
            </a:r>
            <a:r>
              <a:rPr lang="en-US" altLang="zh-CN" sz="2400" b="1" dirty="0">
                <a:solidFill>
                  <a:srgbClr val="0000CC"/>
                </a:solidFill>
                <a:latin typeface="+mn-ea"/>
              </a:rPr>
              <a:t>2</a:t>
            </a:r>
            <a:r>
              <a:rPr lang="zh-CN" altLang="en-US" sz="2400" b="1" dirty="0">
                <a:solidFill>
                  <a:srgbClr val="0000CC"/>
                </a:solidFill>
                <a:latin typeface="+mn-ea"/>
              </a:rPr>
              <a:t>：总统任期</a:t>
            </a:r>
            <a:r>
              <a:rPr lang="zh-CN" altLang="en-US" sz="2400" b="1" dirty="0">
                <a:solidFill>
                  <a:srgbClr val="0000CC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七年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1905001" y="5715000"/>
            <a:ext cx="34339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CC"/>
                </a:solidFill>
                <a:latin typeface="+mn-ea"/>
              </a:rPr>
              <a:t>更正</a:t>
            </a:r>
            <a:r>
              <a:rPr lang="en-US" altLang="zh-CN" sz="2400" b="1" dirty="0">
                <a:solidFill>
                  <a:srgbClr val="0000CC"/>
                </a:solidFill>
                <a:latin typeface="+mn-ea"/>
              </a:rPr>
              <a:t>3</a:t>
            </a:r>
            <a:r>
              <a:rPr lang="zh-CN" altLang="en-US" sz="2400" b="1" dirty="0">
                <a:solidFill>
                  <a:srgbClr val="0000CC"/>
                </a:solidFill>
                <a:latin typeface="+mn-ea"/>
              </a:rPr>
              <a:t>：总统对</a:t>
            </a:r>
            <a:r>
              <a:rPr lang="zh-CN" altLang="en-US" sz="2400" b="1" dirty="0">
                <a:solidFill>
                  <a:srgbClr val="0000CC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议会</a:t>
            </a:r>
            <a:r>
              <a:rPr lang="zh-CN" altLang="en-US" sz="2400" b="1" dirty="0">
                <a:solidFill>
                  <a:srgbClr val="0000CC"/>
                </a:solidFill>
                <a:latin typeface="+mn-ea"/>
              </a:rPr>
              <a:t>负责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1905001" y="6172200"/>
            <a:ext cx="55996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CC"/>
                </a:solidFill>
                <a:latin typeface="+mn-ea"/>
              </a:rPr>
              <a:t>更正</a:t>
            </a:r>
            <a:r>
              <a:rPr lang="en-US" altLang="zh-CN" sz="2400" b="1" dirty="0">
                <a:solidFill>
                  <a:srgbClr val="0000CC"/>
                </a:solidFill>
                <a:latin typeface="+mn-ea"/>
              </a:rPr>
              <a:t>4</a:t>
            </a:r>
            <a:r>
              <a:rPr lang="zh-CN" altLang="en-US" sz="2400" b="1" dirty="0">
                <a:solidFill>
                  <a:srgbClr val="0000CC"/>
                </a:solidFill>
                <a:latin typeface="+mn-ea"/>
              </a:rPr>
              <a:t>：总统实际权力有限，受</a:t>
            </a:r>
            <a:r>
              <a:rPr lang="zh-CN" altLang="en-US" sz="2400" b="1" dirty="0">
                <a:solidFill>
                  <a:srgbClr val="0000CC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议会制约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animBg="1"/>
      <p:bldP spid="2" grpId="0" animBg="1"/>
      <p:bldP spid="3" grpId="0" animBg="1"/>
      <p:bldP spid="4" grpId="0" animBg="1"/>
      <p:bldP spid="27657" grpId="0"/>
      <p:bldP spid="27658" grpId="0"/>
      <p:bldP spid="27659" grpId="0"/>
      <p:bldP spid="276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27407" y="2347010"/>
            <a:ext cx="6745444" cy="451099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CN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1940</a:t>
            </a:r>
            <a:r>
              <a:rPr lang="zh-CN" altLang="en-US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年</a:t>
            </a:r>
            <a:r>
              <a:rPr lang="en-US" altLang="zh-CN" dirty="0" smtClean="0">
                <a:latin typeface="黑体" panose="02010600030101010101" pitchFamily="49" charset="-122"/>
                <a:ea typeface="黑体" panose="02010600030101010101" pitchFamily="49" charset="-122"/>
              </a:rPr>
              <a:t>6</a:t>
            </a:r>
            <a:r>
              <a:rPr lang="zh-CN" altLang="en-US" dirty="0" smtClean="0">
                <a:latin typeface="黑体" panose="02010600030101010101" pitchFamily="49" charset="-122"/>
                <a:ea typeface="黑体" panose="02010600030101010101" pitchFamily="49" charset="-122"/>
              </a:rPr>
              <a:t>月</a:t>
            </a:r>
            <a:r>
              <a:rPr lang="en-US" altLang="zh-CN" dirty="0" smtClean="0">
                <a:latin typeface="黑体" panose="02010600030101010101" pitchFamily="49" charset="-122"/>
                <a:ea typeface="黑体" panose="02010600030101010101" pitchFamily="49" charset="-122"/>
              </a:rPr>
              <a:t>22</a:t>
            </a:r>
            <a:r>
              <a:rPr lang="zh-CN" altLang="en-US" dirty="0" smtClean="0">
                <a:latin typeface="黑体" panose="02010600030101010101" pitchFamily="49" charset="-122"/>
                <a:ea typeface="黑体" panose="02010600030101010101" pitchFamily="49" charset="-122"/>
              </a:rPr>
              <a:t>日，德国入侵法国，法国与德国签订投降协定，</a:t>
            </a:r>
            <a:r>
              <a:rPr lang="zh-CN" altLang="en-US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法兰西第三共和国覆灭。</a:t>
            </a:r>
            <a:endParaRPr lang="en-US" altLang="zh-CN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en-US" altLang="zh-CN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1946</a:t>
            </a:r>
            <a:r>
              <a:rPr lang="zh-CN" altLang="en-US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年</a:t>
            </a:r>
            <a:r>
              <a:rPr lang="en-US" altLang="zh-CN" dirty="0" smtClean="0">
                <a:latin typeface="黑体" panose="02010600030101010101" pitchFamily="49" charset="-122"/>
                <a:ea typeface="黑体" panose="02010600030101010101" pitchFamily="49" charset="-122"/>
              </a:rPr>
              <a:t>10</a:t>
            </a:r>
            <a:r>
              <a:rPr lang="zh-CN" altLang="en-US" dirty="0" smtClean="0">
                <a:latin typeface="黑体" panose="02010600030101010101" pitchFamily="49" charset="-122"/>
                <a:ea typeface="黑体" panose="02010600030101010101" pitchFamily="49" charset="-122"/>
              </a:rPr>
              <a:t>月通过第四共和国宪法，</a:t>
            </a:r>
            <a:r>
              <a:rPr lang="zh-CN" altLang="en-US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宣告法兰西第四共和国成立。</a:t>
            </a:r>
            <a:r>
              <a:rPr lang="zh-CN" altLang="en-US" dirty="0" smtClean="0">
                <a:latin typeface="黑体" panose="02010600030101010101" pitchFamily="49" charset="-122"/>
                <a:ea typeface="黑体" panose="02010600030101010101" pitchFamily="49" charset="-122"/>
              </a:rPr>
              <a:t>基本上保留第三共和国的政治制度。</a:t>
            </a:r>
            <a:endParaRPr lang="en-US" altLang="zh-CN" dirty="0" smtClean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en-US" altLang="zh-CN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1959</a:t>
            </a:r>
            <a:r>
              <a:rPr lang="zh-CN" altLang="en-US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年</a:t>
            </a:r>
            <a:r>
              <a:rPr lang="en-US" altLang="zh-CN" dirty="0" smtClean="0">
                <a:latin typeface="黑体" panose="02010600030101010101" pitchFamily="49" charset="-122"/>
                <a:ea typeface="黑体" panose="02010600030101010101" pitchFamily="49" charset="-122"/>
              </a:rPr>
              <a:t>1</a:t>
            </a:r>
            <a:r>
              <a:rPr lang="zh-CN" altLang="en-US" dirty="0" smtClean="0">
                <a:latin typeface="黑体" panose="02010600030101010101" pitchFamily="49" charset="-122"/>
                <a:ea typeface="黑体" panose="02010600030101010101" pitchFamily="49" charset="-122"/>
              </a:rPr>
              <a:t>月，戴高乐总统就职，</a:t>
            </a:r>
            <a:r>
              <a:rPr lang="zh-CN" altLang="en-US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法兰西第五共和国时期开始。</a:t>
            </a:r>
            <a:endParaRPr lang="zh-CN" altLang="en-US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4" y="114300"/>
            <a:ext cx="1956296" cy="215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9" y="933682"/>
            <a:ext cx="4363701" cy="5142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二</a:t>
            </a:r>
            <a:r>
              <a:rPr lang="zh-CN" altLang="en-US" dirty="0" smtClean="0"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、德意志君主立宪制的确立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2192" y="2245712"/>
            <a:ext cx="11567615" cy="221411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dirty="0" smtClean="0">
                <a:latin typeface="黑体" panose="02010600030101010101" pitchFamily="49" charset="-122"/>
                <a:ea typeface="黑体" panose="02010600030101010101" pitchFamily="49" charset="-122"/>
              </a:rPr>
              <a:t>材料八：</a:t>
            </a:r>
            <a:r>
              <a:rPr lang="en-US" altLang="zh-CN" dirty="0">
                <a:latin typeface="黑体" panose="02010600030101010101" pitchFamily="49" charset="-122"/>
                <a:ea typeface="黑体" panose="02010600030101010101" pitchFamily="49" charset="-122"/>
              </a:rPr>
              <a:t>16</a:t>
            </a:r>
            <a:r>
              <a:rPr lang="zh-CN" altLang="en-US" dirty="0">
                <a:latin typeface="黑体" panose="02010600030101010101" pitchFamily="49" charset="-122"/>
                <a:ea typeface="黑体" panose="02010600030101010101" pitchFamily="49" charset="-122"/>
              </a:rPr>
              <a:t>世纪初德意志已经出现了资本主义萌芽。 但是在“德意志民族神圣罗马帝国”内部，有</a:t>
            </a:r>
            <a:r>
              <a:rPr lang="en-US" altLang="zh-CN" dirty="0">
                <a:latin typeface="黑体" panose="02010600030101010101" pitchFamily="49" charset="-122"/>
                <a:ea typeface="黑体" panose="02010600030101010101" pitchFamily="49" charset="-122"/>
              </a:rPr>
              <a:t>7</a:t>
            </a:r>
            <a:r>
              <a:rPr lang="zh-CN" altLang="en-US" dirty="0">
                <a:latin typeface="黑体" panose="02010600030101010101" pitchFamily="49" charset="-122"/>
                <a:ea typeface="黑体" panose="02010600030101010101" pitchFamily="49" charset="-122"/>
              </a:rPr>
              <a:t>个选帝侯，十几个大诸侯，</a:t>
            </a:r>
            <a:r>
              <a:rPr lang="en-US" altLang="zh-CN" dirty="0">
                <a:latin typeface="黑体" panose="02010600030101010101" pitchFamily="49" charset="-122"/>
                <a:ea typeface="黑体" panose="02010600030101010101" pitchFamily="49" charset="-122"/>
              </a:rPr>
              <a:t>200</a:t>
            </a:r>
            <a:r>
              <a:rPr lang="zh-CN" altLang="en-US" dirty="0">
                <a:latin typeface="黑体" panose="02010600030101010101" pitchFamily="49" charset="-122"/>
                <a:ea typeface="黑体" panose="02010600030101010101" pitchFamily="49" charset="-122"/>
              </a:rPr>
              <a:t>多个小诸侯和上千个骑士国。各地关卡林立，征收高额赋税，币制极不统一，多达上千种。                                         </a:t>
            </a:r>
            <a:r>
              <a:rPr lang="en-US" altLang="zh-CN" dirty="0" smtClean="0">
                <a:latin typeface="黑体" panose="02010600030101010101" pitchFamily="49" charset="-122"/>
                <a:ea typeface="黑体" panose="02010600030101010101" pitchFamily="49" charset="-122"/>
              </a:rPr>
              <a:t>——《</a:t>
            </a:r>
            <a:r>
              <a:rPr lang="zh-CN" altLang="en-US" dirty="0">
                <a:latin typeface="黑体" panose="02010600030101010101" pitchFamily="49" charset="-122"/>
                <a:ea typeface="黑体" panose="02010600030101010101" pitchFamily="49" charset="-122"/>
              </a:rPr>
              <a:t>剑桥德国史</a:t>
            </a:r>
            <a:r>
              <a:rPr lang="en-US" altLang="zh-CN" dirty="0">
                <a:latin typeface="黑体" panose="02010600030101010101" pitchFamily="49" charset="-122"/>
                <a:ea typeface="黑体" panose="02010600030101010101" pitchFamily="49" charset="-122"/>
              </a:rPr>
              <a:t>》</a:t>
            </a:r>
          </a:p>
          <a:p>
            <a:pPr marL="0" indent="0">
              <a:lnSpc>
                <a:spcPct val="120000"/>
              </a:lnSpc>
              <a:buNone/>
            </a:pPr>
            <a:endParaRPr lang="zh-CN" altLang="en-US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67295" y="4198213"/>
            <a:ext cx="592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66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从材料中，你可以获取哪一些信息？</a:t>
            </a:r>
            <a:endParaRPr lang="zh-CN" altLang="en-US" sz="2800" b="1" dirty="0">
              <a:solidFill>
                <a:srgbClr val="FF66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25188" y="4770095"/>
            <a:ext cx="8761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四分五裂的割据状态阻碍资本主义经济的发展</a:t>
            </a:r>
            <a:endParaRPr lang="en-US" altLang="zh-CN" sz="3200" b="1" dirty="0" smtClean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67295" y="5299827"/>
            <a:ext cx="6316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66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四分五裂的局面下，德意志需要什么？</a:t>
            </a:r>
            <a:endParaRPr lang="zh-CN" altLang="en-US" sz="2800" b="1" dirty="0">
              <a:solidFill>
                <a:srgbClr val="FF66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86120" y="5860751"/>
            <a:ext cx="2400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统一</a:t>
            </a:r>
            <a:endParaRPr lang="en-US" altLang="zh-CN" sz="3200" b="1" dirty="0" smtClean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23310" y="1485147"/>
            <a:ext cx="6263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1.</a:t>
            </a:r>
            <a:r>
              <a:rPr lang="zh-CN" altLang="en-US" sz="3200" dirty="0" smtClean="0">
                <a:solidFill>
                  <a:srgbClr val="C00000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确立的政治前提：德意志的统一</a:t>
            </a:r>
            <a:endParaRPr lang="zh-CN" altLang="en-US" sz="3200" dirty="0">
              <a:solidFill>
                <a:srgbClr val="C00000"/>
              </a:solidFill>
              <a:latin typeface="方正大标宋_GBK" panose="03000509000000000000" pitchFamily="65" charset="-122"/>
              <a:ea typeface="方正大标宋_GBK" panose="03000509000000000000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581719" y="4728855"/>
            <a:ext cx="3236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（</a:t>
            </a:r>
            <a:r>
              <a:rPr lang="en-US" altLang="zh-CN" sz="28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2</a:t>
            </a:r>
            <a:r>
              <a:rPr lang="zh-CN" altLang="en-US" sz="28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）统一的方式：</a:t>
            </a:r>
            <a:endParaRPr lang="zh-CN" altLang="en-US" sz="28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1719" y="-120744"/>
            <a:ext cx="10515600" cy="1325563"/>
          </a:xfrm>
        </p:spPr>
        <p:txBody>
          <a:bodyPr/>
          <a:lstStyle/>
          <a:p>
            <a:r>
              <a:rPr lang="zh-CN" altLang="en-US" dirty="0"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二、德意志君主立宪制的确立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1719" y="1742886"/>
            <a:ext cx="10515600" cy="74078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>
                <a:latin typeface="黑体" panose="02010600030101010101" pitchFamily="49" charset="-122"/>
                <a:ea typeface="黑体" panose="02010600030101010101" pitchFamily="49" charset="-122"/>
                <a:sym typeface="Wingdings 2" panose="05020102010507070707" pitchFamily="18" charset="2"/>
              </a:rPr>
              <a:t>（</a:t>
            </a:r>
            <a:r>
              <a:rPr lang="en-US" altLang="zh-CN" dirty="0" smtClean="0">
                <a:latin typeface="黑体" panose="02010600030101010101" pitchFamily="49" charset="-122"/>
                <a:ea typeface="黑体" panose="02010600030101010101" pitchFamily="49" charset="-122"/>
                <a:sym typeface="Wingdings 2" panose="05020102010507070707" pitchFamily="18" charset="2"/>
              </a:rPr>
              <a:t>1</a:t>
            </a:r>
            <a:r>
              <a:rPr lang="zh-CN" altLang="en-US" dirty="0" smtClean="0">
                <a:latin typeface="黑体" panose="02010600030101010101" pitchFamily="49" charset="-122"/>
                <a:ea typeface="黑体" panose="02010600030101010101" pitchFamily="49" charset="-122"/>
                <a:sym typeface="Wingdings 2" panose="05020102010507070707" pitchFamily="18" charset="2"/>
              </a:rPr>
              <a:t>）统一的有利因素：</a:t>
            </a:r>
            <a:endParaRPr lang="en-US" altLang="zh-CN" dirty="0" smtClean="0">
              <a:latin typeface="黑体" panose="02010600030101010101" pitchFamily="49" charset="-122"/>
              <a:ea typeface="黑体" panose="02010600030101010101" pitchFamily="49" charset="-122"/>
              <a:sym typeface="Wingdings 2" panose="05020102010507070707" pitchFamily="18" charset="2"/>
            </a:endParaRPr>
          </a:p>
          <a:p>
            <a:pPr marL="0" indent="0">
              <a:buNone/>
            </a:pPr>
            <a:endParaRPr lang="zh-CN" altLang="en-US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66761" y="2272511"/>
            <a:ext cx="10581295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dirty="0" smtClean="0">
                <a:latin typeface="黑体" panose="02010600030101010101" pitchFamily="49" charset="-122"/>
                <a:ea typeface="黑体" panose="02010600030101010101" pitchFamily="49" charset="-122"/>
                <a:sym typeface="Wingdings 2" panose="05020102010507070707" pitchFamily="18" charset="2"/>
              </a:rPr>
              <a:t></a:t>
            </a:r>
            <a:r>
              <a:rPr lang="zh-CN" altLang="en-US" sz="2800" dirty="0" smtClean="0">
                <a:latin typeface="黑体" panose="02010600030101010101" pitchFamily="49" charset="-122"/>
                <a:ea typeface="黑体" panose="02010600030101010101" pitchFamily="49" charset="-122"/>
                <a:sym typeface="Wingdings 2" panose="05020102010507070707" pitchFamily="18" charset="2"/>
              </a:rPr>
              <a:t>政治：封建割据，四分五裂</a:t>
            </a:r>
            <a:endParaRPr lang="en-US" altLang="zh-CN" sz="2800" dirty="0">
              <a:latin typeface="黑体" panose="02010600030101010101" pitchFamily="49" charset="-122"/>
              <a:ea typeface="黑体" panose="02010600030101010101" pitchFamily="49" charset="-122"/>
              <a:sym typeface="Wingdings 2" panose="05020102010507070707" pitchFamily="18" charset="2"/>
            </a:endParaRPr>
          </a:p>
          <a:p>
            <a:pPr>
              <a:lnSpc>
                <a:spcPct val="110000"/>
              </a:lnSpc>
            </a:pPr>
            <a:r>
              <a:rPr lang="zh-CN" altLang="en-US" sz="2800" dirty="0">
                <a:latin typeface="黑体" panose="02010600030101010101" pitchFamily="49" charset="-122"/>
                <a:ea typeface="黑体" panose="02010600030101010101" pitchFamily="49" charset="-122"/>
                <a:sym typeface="Wingdings 2" panose="05020102010507070707" pitchFamily="18" charset="2"/>
              </a:rPr>
              <a:t>经济：德意志资本主义经济发展</a:t>
            </a:r>
            <a:endParaRPr lang="en-US" altLang="zh-CN" sz="2800" dirty="0" smtClean="0">
              <a:latin typeface="黑体" panose="02010600030101010101" pitchFamily="49" charset="-122"/>
              <a:ea typeface="黑体" panose="02010600030101010101" pitchFamily="49" charset="-122"/>
              <a:sym typeface="Wingdings 2" panose="05020102010507070707" pitchFamily="18" charset="2"/>
            </a:endParaRPr>
          </a:p>
          <a:p>
            <a:pPr>
              <a:lnSpc>
                <a:spcPct val="110000"/>
              </a:lnSpc>
            </a:pPr>
            <a:r>
              <a:rPr lang="zh-CN" altLang="en-US" sz="2800" dirty="0" smtClean="0">
                <a:latin typeface="黑体" panose="02010600030101010101" pitchFamily="49" charset="-122"/>
                <a:ea typeface="黑体" panose="02010600030101010101" pitchFamily="49" charset="-122"/>
                <a:sym typeface="Wingdings 2" panose="05020102010507070707" pitchFamily="18" charset="2"/>
              </a:rPr>
              <a:t>思想</a:t>
            </a:r>
            <a:r>
              <a:rPr lang="zh-CN" altLang="en-US" sz="2800" dirty="0">
                <a:latin typeface="黑体" panose="02010600030101010101" pitchFamily="49" charset="-122"/>
                <a:ea typeface="黑体" panose="02010600030101010101" pitchFamily="49" charset="-122"/>
                <a:sym typeface="Wingdings 2" panose="05020102010507070707" pitchFamily="18" charset="2"/>
              </a:rPr>
              <a:t>：法国大革命传播启蒙思想，要求统一</a:t>
            </a:r>
            <a:endParaRPr lang="en-US" altLang="zh-CN" sz="2800" dirty="0" smtClean="0">
              <a:latin typeface="黑体" panose="02010600030101010101" pitchFamily="49" charset="-122"/>
              <a:ea typeface="黑体" panose="02010600030101010101" pitchFamily="49" charset="-122"/>
              <a:sym typeface="Wingdings 2" panose="05020102010507070707" pitchFamily="18" charset="2"/>
            </a:endParaRPr>
          </a:p>
          <a:p>
            <a:pPr>
              <a:lnSpc>
                <a:spcPct val="110000"/>
              </a:lnSpc>
            </a:pPr>
            <a:r>
              <a:rPr lang="zh-CN" altLang="en-US" sz="2800" dirty="0" smtClean="0">
                <a:latin typeface="黑体" panose="02010600030101010101" pitchFamily="49" charset="-122"/>
                <a:ea typeface="黑体" panose="02010600030101010101" pitchFamily="49" charset="-122"/>
                <a:sym typeface="Wingdings 2" panose="05020102010507070707" pitchFamily="18" charset="2"/>
              </a:rPr>
              <a:t>现实：普鲁士发展壮大，容克阶级要求建立统治地位。</a:t>
            </a:r>
            <a:endParaRPr lang="en-US" altLang="zh-CN" sz="2800" dirty="0">
              <a:latin typeface="黑体" panose="02010600030101010101" pitchFamily="49" charset="-122"/>
              <a:ea typeface="黑体" panose="02010600030101010101" pitchFamily="49" charset="-122"/>
              <a:sym typeface="Wingdings 2" panose="05020102010507070707" pitchFamily="18" charset="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530661" y="4863103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三次王朝统一战争</a:t>
            </a:r>
            <a:endParaRPr lang="zh-CN" altLang="en-US" sz="2800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6423169" y="4362089"/>
            <a:ext cx="5488503" cy="2197748"/>
            <a:chOff x="6423169" y="4362089"/>
            <a:chExt cx="5488503" cy="2197748"/>
          </a:xfrm>
        </p:grpSpPr>
        <p:sp>
          <p:nvSpPr>
            <p:cNvPr id="43" name="文本框 42"/>
            <p:cNvSpPr txBox="1"/>
            <p:nvPr/>
          </p:nvSpPr>
          <p:spPr>
            <a:xfrm>
              <a:off x="6713666" y="5150873"/>
              <a:ext cx="35245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rgbClr val="0000CC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普奥战争（</a:t>
              </a:r>
              <a:r>
                <a:rPr lang="en-US" altLang="zh-CN" sz="3200" dirty="0" smtClean="0">
                  <a:solidFill>
                    <a:srgbClr val="0000CC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1866</a:t>
              </a:r>
              <a:r>
                <a:rPr lang="zh-CN" altLang="en-US" sz="3200" dirty="0" smtClean="0">
                  <a:solidFill>
                    <a:srgbClr val="0000CC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年）</a:t>
              </a:r>
              <a:endParaRPr lang="zh-CN" altLang="en-US" sz="3200" dirty="0">
                <a:solidFill>
                  <a:srgbClr val="0000CC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6423169" y="4362089"/>
              <a:ext cx="5488503" cy="2197748"/>
              <a:chOff x="6423169" y="4362089"/>
              <a:chExt cx="5488503" cy="2197748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6423169" y="4412397"/>
                <a:ext cx="353535" cy="1864276"/>
                <a:chOff x="6423169" y="4412397"/>
                <a:chExt cx="353535" cy="1864276"/>
              </a:xfrm>
            </p:grpSpPr>
            <p:sp>
              <p:nvSpPr>
                <p:cNvPr id="38" name="左大括号 37"/>
                <p:cNvSpPr/>
                <p:nvPr/>
              </p:nvSpPr>
              <p:spPr>
                <a:xfrm>
                  <a:off x="6462927" y="4412397"/>
                  <a:ext cx="313777" cy="1864276"/>
                </a:xfrm>
                <a:prstGeom prst="leftBrac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40" name="直接连接符 39"/>
                <p:cNvCxnSpPr/>
                <p:nvPr/>
              </p:nvCxnSpPr>
              <p:spPr>
                <a:xfrm>
                  <a:off x="6423169" y="5344535"/>
                  <a:ext cx="32947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文本框 41"/>
              <p:cNvSpPr txBox="1"/>
              <p:nvPr/>
            </p:nvSpPr>
            <p:spPr>
              <a:xfrm>
                <a:off x="6713665" y="4362089"/>
                <a:ext cx="51980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 smtClean="0">
                    <a:solidFill>
                      <a:srgbClr val="0000CC"/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普奥对丹麦的战争（</a:t>
                </a:r>
                <a:r>
                  <a:rPr lang="en-US" altLang="zh-CN" sz="3200" dirty="0" smtClean="0">
                    <a:solidFill>
                      <a:srgbClr val="0000CC"/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1864</a:t>
                </a:r>
                <a:r>
                  <a:rPr lang="zh-CN" altLang="en-US" sz="3200" dirty="0" smtClean="0">
                    <a:solidFill>
                      <a:srgbClr val="0000CC"/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年）</a:t>
                </a:r>
                <a:endParaRPr lang="zh-CN" altLang="en-US" sz="3200" dirty="0">
                  <a:solidFill>
                    <a:srgbClr val="0000CC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6765971" y="5975062"/>
                <a:ext cx="35245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 smtClean="0">
                    <a:solidFill>
                      <a:srgbClr val="0000CC"/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普法战争（</a:t>
                </a:r>
                <a:r>
                  <a:rPr lang="en-US" altLang="zh-CN" sz="3200" dirty="0" smtClean="0">
                    <a:solidFill>
                      <a:srgbClr val="0000CC"/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1870</a:t>
                </a:r>
                <a:r>
                  <a:rPr lang="zh-CN" altLang="en-US" sz="3200" dirty="0" smtClean="0">
                    <a:solidFill>
                      <a:srgbClr val="0000CC"/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年）</a:t>
                </a:r>
                <a:endParaRPr lang="zh-CN" altLang="en-US" sz="3200" dirty="0">
                  <a:solidFill>
                    <a:srgbClr val="0000CC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</p:grpSp>
      </p:grpSp>
      <p:sp>
        <p:nvSpPr>
          <p:cNvPr id="27" name="文本框 26"/>
          <p:cNvSpPr txBox="1"/>
          <p:nvPr/>
        </p:nvSpPr>
        <p:spPr>
          <a:xfrm>
            <a:off x="619836" y="1023723"/>
            <a:ext cx="6263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1.</a:t>
            </a:r>
            <a:r>
              <a:rPr lang="zh-CN" altLang="en-US" sz="3200" dirty="0" smtClean="0">
                <a:solidFill>
                  <a:srgbClr val="C00000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确立的政治前提：德意志的统一</a:t>
            </a:r>
            <a:endParaRPr lang="zh-CN" altLang="en-US" sz="3200" dirty="0">
              <a:solidFill>
                <a:srgbClr val="C00000"/>
              </a:solidFill>
              <a:latin typeface="方正大标宋_GBK" panose="03000509000000000000" pitchFamily="65" charset="-122"/>
              <a:ea typeface="方正大标宋_GBK" panose="03000509000000000000" pitchFamily="65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9001" y="4290288"/>
            <a:ext cx="11329953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容克阶级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原为</a:t>
            </a:r>
            <a:r>
              <a:rPr lang="zh-CN" altLang="en-US" sz="2800" dirty="0">
                <a:solidFill>
                  <a:srgbClr val="136EC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普鲁士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的贵族</a:t>
            </a:r>
            <a:r>
              <a:rPr lang="zh-CN" altLang="en-US" sz="2800" dirty="0">
                <a:solidFill>
                  <a:srgbClr val="136EC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地主阶级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容克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(Junker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，德语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Junker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的音译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，意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为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地主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之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子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或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小主人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。泛指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普鲁士贵族和大地主。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16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世纪起长期垄断军政要职，掌握国家领导权。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19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世纪中叶开始</a:t>
            </a:r>
            <a:r>
              <a:rPr lang="zh-CN" altLang="en-US" sz="2800" dirty="0">
                <a:solidFill>
                  <a:srgbClr val="136EC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资本主义</a:t>
            </a:r>
            <a:r>
              <a:rPr lang="zh-CN" altLang="en-US" sz="2800" dirty="0">
                <a:solidFill>
                  <a:srgbClr val="2E7DC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化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，成为半封建型的贵族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地主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是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德国</a:t>
            </a:r>
            <a:r>
              <a:rPr lang="zh-CN" altLang="en-US" sz="2800" dirty="0">
                <a:solidFill>
                  <a:srgbClr val="136EC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军国主义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政策的主要支持者。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581719" y="813240"/>
            <a:ext cx="10849055" cy="5902325"/>
            <a:chOff x="1213925" y="1085172"/>
            <a:chExt cx="10849055" cy="5902325"/>
          </a:xfrm>
        </p:grpSpPr>
        <p:sp>
          <p:nvSpPr>
            <p:cNvPr id="45" name="Rectangle 2"/>
            <p:cNvSpPr>
              <a:spLocks noChangeArrowheads="1"/>
            </p:cNvSpPr>
            <p:nvPr/>
          </p:nvSpPr>
          <p:spPr bwMode="auto">
            <a:xfrm>
              <a:off x="5226053" y="1355036"/>
              <a:ext cx="6836927" cy="5487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zh-CN" sz="3600" b="1" dirty="0"/>
                <a:t>         </a:t>
              </a:r>
              <a:r>
                <a:rPr lang="en-US" altLang="zh-CN" sz="3200" b="1" dirty="0"/>
                <a:t>Not by speeches and resolutions of majorities are the great questions of the  time decided upon—but by blood and iron.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en-US" altLang="zh-CN" sz="3200" b="1" dirty="0"/>
                <a:t>                     ——Bismarck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zh-CN" sz="3200" b="1" dirty="0" smtClean="0"/>
                <a:t>当代</a:t>
              </a:r>
              <a:r>
                <a:rPr lang="zh-CN" sz="3200" b="1" dirty="0"/>
                <a:t>的种种重大问题不是依靠演说和多数票所能解决的，而要依靠</a:t>
              </a:r>
              <a:r>
                <a:rPr lang="zh-CN" sz="3200" b="1" dirty="0">
                  <a:solidFill>
                    <a:srgbClr val="0000FF"/>
                  </a:solidFill>
                </a:rPr>
                <a:t>铁与血</a:t>
              </a:r>
              <a:r>
                <a:rPr lang="zh-CN" sz="3200" b="1" dirty="0"/>
                <a:t>。</a:t>
              </a:r>
              <a:r>
                <a:rPr lang="zh-CN" sz="3200" dirty="0"/>
                <a:t> </a:t>
              </a:r>
            </a:p>
            <a:p>
              <a:pPr algn="r" eaLnBrk="1" hangingPunct="1">
                <a:spcBef>
                  <a:spcPct val="20000"/>
                </a:spcBef>
              </a:pPr>
              <a:r>
                <a:rPr lang="zh-CN" altLang="zh-CN" sz="3600" b="1" dirty="0">
                  <a:solidFill>
                    <a:srgbClr val="0000FF"/>
                  </a:solidFill>
                  <a:ea typeface="华文行楷" panose="02010800040101010101" pitchFamily="2" charset="-122"/>
                </a:rPr>
                <a:t>——</a:t>
              </a:r>
              <a:r>
                <a:rPr lang="zh-CN" sz="3600" b="1" dirty="0">
                  <a:solidFill>
                    <a:srgbClr val="0000FF"/>
                  </a:solidFill>
                  <a:ea typeface="华文行楷" panose="02010800040101010101" pitchFamily="2" charset="-122"/>
                </a:rPr>
                <a:t>俾斯麦</a:t>
              </a:r>
            </a:p>
          </p:txBody>
        </p:sp>
        <p:graphicFrame>
          <p:nvGraphicFramePr>
            <p:cNvPr id="46" name="Object 4"/>
            <p:cNvGraphicFramePr>
              <a:graphicFrameLocks noChangeAspect="1"/>
            </p:cNvGraphicFramePr>
            <p:nvPr/>
          </p:nvGraphicFramePr>
          <p:xfrm>
            <a:off x="1213925" y="1085172"/>
            <a:ext cx="4032250" cy="5902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3" r:id="rId3" imgW="3375660" imgH="4389120" progId="Paint.Picture">
                    <p:embed/>
                  </p:oleObj>
                </mc:Choice>
                <mc:Fallback>
                  <p:oleObj r:id="rId3" imgW="3375660" imgH="4389120" progId="Paint.Picture">
                    <p:embed/>
                    <p:pic>
                      <p:nvPicPr>
                        <p:cNvPr id="0" name="图片 10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3925" y="1085172"/>
                          <a:ext cx="4032250" cy="5902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" grpId="0" animBg="1"/>
      <p:bldP spid="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8" t="24469" r="14352" b="11549"/>
          <a:stretch>
            <a:fillRect/>
          </a:stretch>
        </p:blipFill>
        <p:spPr bwMode="auto">
          <a:xfrm>
            <a:off x="260985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Oval 3"/>
          <p:cNvSpPr>
            <a:spLocks noChangeArrowheads="1"/>
          </p:cNvSpPr>
          <p:nvPr/>
        </p:nvSpPr>
        <p:spPr bwMode="auto">
          <a:xfrm rot="896924">
            <a:off x="5128553" y="109536"/>
            <a:ext cx="18288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9459" name="Oval 4"/>
          <p:cNvSpPr>
            <a:spLocks noChangeArrowheads="1"/>
          </p:cNvSpPr>
          <p:nvPr/>
        </p:nvSpPr>
        <p:spPr bwMode="auto">
          <a:xfrm rot="46326">
            <a:off x="2760664" y="5638800"/>
            <a:ext cx="12954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9460" name="Oval 5"/>
          <p:cNvSpPr>
            <a:spLocks noChangeArrowheads="1"/>
          </p:cNvSpPr>
          <p:nvPr/>
        </p:nvSpPr>
        <p:spPr bwMode="auto">
          <a:xfrm rot="5253889">
            <a:off x="7867654" y="4703303"/>
            <a:ext cx="12192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70748" y="228927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王朝统一战争</a:t>
            </a:r>
            <a:endParaRPr lang="zh-CN" altLang="en-US" sz="2800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70748" y="1216964"/>
            <a:ext cx="3767869" cy="2797823"/>
            <a:chOff x="6713665" y="4362089"/>
            <a:chExt cx="5198007" cy="2197748"/>
          </a:xfrm>
        </p:grpSpPr>
        <p:sp>
          <p:nvSpPr>
            <p:cNvPr id="8" name="文本框 7"/>
            <p:cNvSpPr txBox="1"/>
            <p:nvPr/>
          </p:nvSpPr>
          <p:spPr>
            <a:xfrm>
              <a:off x="6713666" y="5150873"/>
              <a:ext cx="35245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rgbClr val="0000CC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普奥战争（</a:t>
              </a:r>
              <a:r>
                <a:rPr lang="en-US" altLang="zh-CN" sz="3200" dirty="0" smtClean="0">
                  <a:solidFill>
                    <a:srgbClr val="0000CC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1866</a:t>
              </a:r>
              <a:r>
                <a:rPr lang="zh-CN" altLang="en-US" sz="3200" dirty="0" smtClean="0">
                  <a:solidFill>
                    <a:srgbClr val="0000CC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年）</a:t>
              </a:r>
              <a:endParaRPr lang="zh-CN" altLang="en-US" sz="3200" dirty="0">
                <a:solidFill>
                  <a:srgbClr val="0000CC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6713665" y="4362089"/>
              <a:ext cx="5198007" cy="2197748"/>
              <a:chOff x="6713665" y="4362089"/>
              <a:chExt cx="5198007" cy="2197748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6713665" y="4362089"/>
                <a:ext cx="51980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 smtClean="0">
                    <a:solidFill>
                      <a:srgbClr val="0000CC"/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普奥对丹麦的战争（</a:t>
                </a:r>
                <a:r>
                  <a:rPr lang="en-US" altLang="zh-CN" sz="3200" dirty="0" smtClean="0">
                    <a:solidFill>
                      <a:srgbClr val="0000CC"/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1864</a:t>
                </a:r>
                <a:r>
                  <a:rPr lang="zh-CN" altLang="en-US" sz="3200" dirty="0" smtClean="0">
                    <a:solidFill>
                      <a:srgbClr val="0000CC"/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年）</a:t>
                </a:r>
                <a:endParaRPr lang="zh-CN" altLang="en-US" sz="3200" dirty="0">
                  <a:solidFill>
                    <a:srgbClr val="0000CC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6765971" y="5975062"/>
                <a:ext cx="35245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 smtClean="0">
                    <a:solidFill>
                      <a:srgbClr val="0000CC"/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普法战争（</a:t>
                </a:r>
                <a:r>
                  <a:rPr lang="en-US" altLang="zh-CN" sz="3200" dirty="0" smtClean="0">
                    <a:solidFill>
                      <a:srgbClr val="0000CC"/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1870</a:t>
                </a:r>
                <a:r>
                  <a:rPr lang="zh-CN" altLang="en-US" sz="3200" dirty="0" smtClean="0">
                    <a:solidFill>
                      <a:srgbClr val="0000CC"/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年）</a:t>
                </a:r>
                <a:endParaRPr lang="zh-CN" altLang="en-US" sz="3200" dirty="0">
                  <a:solidFill>
                    <a:srgbClr val="0000CC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</p:grpSp>
      </p:grpSp>
      <p:cxnSp>
        <p:nvCxnSpPr>
          <p:cNvPr id="3" name="直接箭头连接符 2"/>
          <p:cNvCxnSpPr/>
          <p:nvPr/>
        </p:nvCxnSpPr>
        <p:spPr>
          <a:xfrm flipH="1" flipV="1">
            <a:off x="5694288" y="458123"/>
            <a:ext cx="614363" cy="173058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5"/>
          <p:cNvSpPr>
            <a:spLocks noChangeArrowheads="1"/>
          </p:cNvSpPr>
          <p:nvPr/>
        </p:nvSpPr>
        <p:spPr bwMode="auto">
          <a:xfrm rot="5253889">
            <a:off x="6583726" y="5577401"/>
            <a:ext cx="673663" cy="18111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cxnSp>
        <p:nvCxnSpPr>
          <p:cNvPr id="16" name="直接箭头连接符 15"/>
          <p:cNvCxnSpPr/>
          <p:nvPr/>
        </p:nvCxnSpPr>
        <p:spPr>
          <a:xfrm>
            <a:off x="7668062" y="3429000"/>
            <a:ext cx="957530" cy="135512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>
            <a:off x="3257550" y="4014787"/>
            <a:ext cx="2271713" cy="144303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99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animBg="1"/>
      <p:bldP spid="19460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二、德意志君主立宪制的确立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235" y="103515"/>
            <a:ext cx="8666922" cy="601866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09531" y="6122177"/>
            <a:ext cx="9520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1871</a:t>
            </a:r>
            <a:r>
              <a:rPr lang="zh-CN" altLang="en-US" sz="28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年，德意志帝国在法国凡尔赛宫宣告成立（普法战争）</a:t>
            </a:r>
            <a:endParaRPr lang="zh-CN" altLang="en-US" sz="28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6467" y="365125"/>
            <a:ext cx="3534298" cy="217054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545220" y="3678103"/>
            <a:ext cx="3475545" cy="13016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rgbClr val="FFFF00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军国主义色彩浓厚</a:t>
            </a:r>
            <a:endParaRPr lang="zh-CN" altLang="en-US" sz="2800" dirty="0">
              <a:solidFill>
                <a:srgbClr val="FFFF00"/>
              </a:solidFill>
              <a:latin typeface="方正大标宋_GBK" panose="03000509000000000000" pitchFamily="65" charset="-122"/>
              <a:ea typeface="方正大标宋_GBK" panose="03000509000000000000" pitchFamily="65" charset="-122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642666" y="2457718"/>
            <a:ext cx="4968875" cy="20621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dirty="0"/>
              <a:t>颁布</a:t>
            </a:r>
            <a:r>
              <a:rPr lang="en-US" altLang="zh-CN" sz="3200" dirty="0"/>
              <a:t>《</a:t>
            </a:r>
            <a:r>
              <a:rPr lang="zh-CN" altLang="en-US" sz="3200" dirty="0"/>
              <a:t>德意志帝国宪法</a:t>
            </a:r>
            <a:r>
              <a:rPr lang="en-US" altLang="zh-CN" sz="3200" dirty="0"/>
              <a:t>》</a:t>
            </a:r>
          </a:p>
          <a:p>
            <a:pPr>
              <a:spcBef>
                <a:spcPct val="50000"/>
              </a:spcBef>
            </a:pPr>
            <a:r>
              <a:rPr lang="zh-CN" altLang="en-US" sz="3200" dirty="0"/>
              <a:t>实行  联邦制（国家机构）</a:t>
            </a:r>
            <a:endParaRPr lang="en-US" altLang="zh-CN" sz="3200" dirty="0"/>
          </a:p>
          <a:p>
            <a:pPr>
              <a:spcBef>
                <a:spcPct val="50000"/>
              </a:spcBef>
            </a:pPr>
            <a:r>
              <a:rPr lang="en-US" altLang="zh-CN" sz="3200" dirty="0"/>
              <a:t>         </a:t>
            </a:r>
            <a:r>
              <a:rPr lang="zh-CN" altLang="en-US" sz="3200" dirty="0"/>
              <a:t>君主立宪制（政体）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17764"/>
            <a:ext cx="10515600" cy="1325563"/>
          </a:xfrm>
        </p:spPr>
        <p:txBody>
          <a:bodyPr/>
          <a:lstStyle/>
          <a:p>
            <a:r>
              <a:rPr lang="zh-CN" altLang="en-US" dirty="0"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一、法国的政治民主化进程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808" y="365125"/>
            <a:ext cx="4150570" cy="5738164"/>
          </a:xfrm>
        </p:spPr>
      </p:pic>
      <p:sp>
        <p:nvSpPr>
          <p:cNvPr id="5" name="文本框 4"/>
          <p:cNvSpPr txBox="1"/>
          <p:nvPr/>
        </p:nvSpPr>
        <p:spPr>
          <a:xfrm>
            <a:off x="959639" y="2588428"/>
            <a:ext cx="5458531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32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17</a:t>
            </a:r>
            <a:r>
              <a:rPr lang="zh-CN" altLang="en-US" sz="32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、</a:t>
            </a:r>
            <a:r>
              <a:rPr lang="en-US" altLang="zh-CN" sz="32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18</a:t>
            </a:r>
            <a:r>
              <a:rPr lang="zh-CN" altLang="en-US" sz="32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世纪的法国是欧洲大陆典型的君主专制国家。</a:t>
            </a:r>
            <a:r>
              <a:rPr lang="zh-CN" altLang="en-US" sz="3200" b="1" dirty="0">
                <a:latin typeface="黑体" panose="02010600030101010101" pitchFamily="49" charset="-122"/>
                <a:ea typeface="黑体" panose="02010600030101010101" pitchFamily="49" charset="-122"/>
              </a:rPr>
              <a:t>路</a:t>
            </a:r>
            <a:r>
              <a:rPr lang="zh-CN" altLang="en-US" sz="32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易十四宣称“朕即国家”。</a:t>
            </a:r>
            <a:endParaRPr lang="zh-CN" altLang="en-US" sz="3200" b="1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43493" y="6103289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路易十四</a:t>
            </a:r>
            <a:endParaRPr lang="zh-CN" altLang="en-US" sz="24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725943" y="1250939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1.</a:t>
            </a:r>
            <a:r>
              <a:rPr lang="zh-CN" altLang="en-US" sz="32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法国大革命的背景</a:t>
            </a:r>
            <a:endParaRPr lang="zh-CN" altLang="en-US" sz="32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7363" y="4987746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政治：波旁王朝的封建专制统治</a:t>
            </a:r>
            <a:endParaRPr lang="zh-CN" altLang="en-US" sz="3200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96205" y="296366"/>
            <a:ext cx="11248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2.</a:t>
            </a:r>
            <a:r>
              <a:rPr lang="zh-CN" altLang="en-US" sz="2800" dirty="0" smtClean="0">
                <a:solidFill>
                  <a:srgbClr val="C00000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德意志君主立宪制确立的标志：</a:t>
            </a:r>
            <a:r>
              <a:rPr lang="en-US" altLang="zh-CN" sz="2800" dirty="0" smtClean="0">
                <a:solidFill>
                  <a:srgbClr val="C00000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《</a:t>
            </a:r>
            <a:r>
              <a:rPr lang="zh-CN" altLang="en-US" sz="2800" dirty="0" smtClean="0">
                <a:solidFill>
                  <a:srgbClr val="C00000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德意志帝国宪法</a:t>
            </a:r>
            <a:r>
              <a:rPr lang="en-US" altLang="zh-CN" sz="2800" dirty="0" smtClean="0">
                <a:solidFill>
                  <a:srgbClr val="C00000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》</a:t>
            </a:r>
            <a:r>
              <a:rPr lang="zh-CN" altLang="en-US" sz="2800" dirty="0" smtClean="0">
                <a:solidFill>
                  <a:srgbClr val="C00000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（</a:t>
            </a:r>
            <a:r>
              <a:rPr lang="en-US" altLang="zh-CN" sz="2800" dirty="0" smtClean="0">
                <a:solidFill>
                  <a:srgbClr val="C00000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1871</a:t>
            </a:r>
            <a:r>
              <a:rPr lang="zh-CN" altLang="en-US" sz="2800" dirty="0" smtClean="0">
                <a:solidFill>
                  <a:srgbClr val="C00000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年宪法）</a:t>
            </a:r>
            <a:endParaRPr lang="zh-CN" altLang="en-US" sz="2800" dirty="0">
              <a:solidFill>
                <a:srgbClr val="C00000"/>
              </a:solidFill>
              <a:latin typeface="方正大标宋_GBK" panose="03000509000000000000" pitchFamily="65" charset="-122"/>
              <a:ea typeface="方正大标宋_GBK" panose="03000509000000000000" pitchFamily="65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6205" y="655844"/>
            <a:ext cx="2169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（</a:t>
            </a:r>
            <a:r>
              <a:rPr lang="en-US" altLang="zh-CN" sz="28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1</a:t>
            </a:r>
            <a:r>
              <a:rPr lang="zh-CN" altLang="en-US" sz="28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）内容：</a:t>
            </a:r>
            <a:endParaRPr lang="zh-CN" altLang="en-US" sz="2800" b="1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991374"/>
              </p:ext>
            </p:extLst>
          </p:nvPr>
        </p:nvGraphicFramePr>
        <p:xfrm>
          <a:off x="196205" y="1127221"/>
          <a:ext cx="11583995" cy="55318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765"/>
                <a:gridCol w="478631"/>
                <a:gridCol w="521494"/>
                <a:gridCol w="2632129"/>
                <a:gridCol w="7311976"/>
              </a:tblGrid>
              <a:tr h="595140">
                <a:tc gridSpan="3">
                  <a:txBody>
                    <a:bodyPr/>
                    <a:lstStyle/>
                    <a:p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产生方式</a:t>
                      </a:r>
                      <a:endParaRPr lang="zh-CN" altLang="en-US" sz="2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职权</a:t>
                      </a:r>
                      <a:endParaRPr lang="zh-CN" altLang="en-US" sz="2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998716">
                <a:tc gridSpan="3"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联邦制</a:t>
                      </a:r>
                      <a:endParaRPr lang="zh-CN" altLang="en-US" sz="2800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1493736"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君主立宪制</a:t>
                      </a:r>
                      <a:endParaRPr lang="zh-CN" altLang="en-US" sz="2800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eaVert"/>
                </a:tc>
                <a:tc rowSpan="2">
                  <a:txBody>
                    <a:bodyPr/>
                    <a:lstStyle/>
                    <a:p>
                      <a:r>
                        <a:rPr lang="zh-CN" altLang="en-US" sz="2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行政权</a:t>
                      </a:r>
                      <a:endParaRPr lang="zh-CN" altLang="en-US" sz="2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皇帝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62865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2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首相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499392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立法权</a:t>
                      </a:r>
                      <a:endParaRPr lang="zh-CN" altLang="en-US" sz="2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议会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直接连接符 5"/>
          <p:cNvCxnSpPr/>
          <p:nvPr/>
        </p:nvCxnSpPr>
        <p:spPr>
          <a:xfrm>
            <a:off x="1836022" y="1727852"/>
            <a:ext cx="2693309" cy="9541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4472254" y="1680359"/>
            <a:ext cx="7466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各邦保有一些</a:t>
            </a:r>
            <a:r>
              <a:rPr lang="zh-CN" altLang="en-US" sz="2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自治权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，军事、外交、海关、货币、民法、刑法等</a:t>
            </a:r>
            <a:r>
              <a:rPr lang="zh-CN" altLang="en-US" sz="2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权力归中央政府</a:t>
            </a:r>
            <a:endParaRPr lang="zh-CN" altLang="en-US" sz="28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536952" y="2925995"/>
            <a:ext cx="1046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世袭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158371" y="4391821"/>
            <a:ext cx="1803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皇帝任命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836023" y="5236264"/>
            <a:ext cx="26933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联邦议会：</a:t>
            </a:r>
            <a:r>
              <a:rPr lang="zh-CN" altLang="en-US" sz="2800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各邦代表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组成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帝国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国会：</a:t>
            </a:r>
            <a:r>
              <a:rPr lang="zh-CN" altLang="en-US" sz="2800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普选</a:t>
            </a:r>
            <a:endParaRPr lang="zh-CN" altLang="en-US" sz="2800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472253" y="2753693"/>
            <a:ext cx="7165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国家元首、军队统帅②任命官员③召集解散议会④签署和公布法律并监督法律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实施⑤对外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政策决定权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、军事财政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否决权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614288" y="4391821"/>
            <a:ext cx="7165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政府首脑，主持帝国政府；</a:t>
            </a:r>
            <a:r>
              <a:rPr lang="zh-CN" altLang="en-US" sz="2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对皇帝负责</a:t>
            </a:r>
            <a:endParaRPr lang="zh-CN" altLang="en-US" sz="28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72253" y="5178404"/>
            <a:ext cx="7165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联邦议会：提出法案、预算审查权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72253" y="5667152"/>
            <a:ext cx="7165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帝国国会：立法须获得</a:t>
            </a:r>
            <a:r>
              <a:rPr lang="zh-CN" altLang="en-US" sz="2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联邦议会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en-US" sz="2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多数同意</a:t>
            </a:r>
            <a:r>
              <a:rPr lang="zh-CN" altLang="en-US" sz="2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，对政府无</a:t>
            </a:r>
            <a:r>
              <a:rPr lang="zh-CN" altLang="en-US" sz="2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监督权</a:t>
            </a:r>
            <a:endParaRPr lang="zh-CN" altLang="en-US" sz="28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圆角矩形标注 25"/>
          <p:cNvSpPr/>
          <p:nvPr/>
        </p:nvSpPr>
        <p:spPr>
          <a:xfrm>
            <a:off x="6956973" y="2092278"/>
            <a:ext cx="1240271" cy="612648"/>
          </a:xfrm>
          <a:prstGeom prst="wedgeRoundRectCallout">
            <a:avLst>
              <a:gd name="adj1" fmla="val -27875"/>
              <a:gd name="adj2" fmla="val 7721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军事权</a:t>
            </a:r>
            <a:endParaRPr lang="zh-CN" altLang="en-US" sz="2000" b="1" dirty="0">
              <a:solidFill>
                <a:schemeClr val="tx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7" name="圆角矩形标注 26"/>
          <p:cNvSpPr/>
          <p:nvPr/>
        </p:nvSpPr>
        <p:spPr>
          <a:xfrm>
            <a:off x="8495260" y="2088848"/>
            <a:ext cx="1240271" cy="612648"/>
          </a:xfrm>
          <a:prstGeom prst="wedgeRoundRectCallout">
            <a:avLst>
              <a:gd name="adj1" fmla="val -27875"/>
              <a:gd name="adj2" fmla="val 7721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行政权</a:t>
            </a:r>
            <a:endParaRPr lang="zh-CN" altLang="en-US" sz="2000" b="1" dirty="0">
              <a:solidFill>
                <a:schemeClr val="tx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8" name="圆角矩形标注 27"/>
          <p:cNvSpPr/>
          <p:nvPr/>
        </p:nvSpPr>
        <p:spPr>
          <a:xfrm>
            <a:off x="9997508" y="2619671"/>
            <a:ext cx="1240271" cy="612648"/>
          </a:xfrm>
          <a:prstGeom prst="wedgeRoundRectCallout">
            <a:avLst>
              <a:gd name="adj1" fmla="val -27875"/>
              <a:gd name="adj2" fmla="val 7721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立法权</a:t>
            </a:r>
            <a:endParaRPr lang="zh-CN" altLang="en-US" sz="2000" b="1" dirty="0">
              <a:solidFill>
                <a:schemeClr val="tx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9" name="圆角矩形标注 28"/>
          <p:cNvSpPr/>
          <p:nvPr/>
        </p:nvSpPr>
        <p:spPr>
          <a:xfrm>
            <a:off x="4993347" y="3016393"/>
            <a:ext cx="1240271" cy="612648"/>
          </a:xfrm>
          <a:prstGeom prst="wedgeRoundRectCallout">
            <a:avLst>
              <a:gd name="adj1" fmla="val -27875"/>
              <a:gd name="adj2" fmla="val 7721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外交权</a:t>
            </a:r>
            <a:endParaRPr lang="zh-CN" altLang="en-US" sz="2000" b="1" dirty="0">
              <a:solidFill>
                <a:schemeClr val="tx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0" name="圆角矩形标注 29"/>
          <p:cNvSpPr/>
          <p:nvPr/>
        </p:nvSpPr>
        <p:spPr>
          <a:xfrm>
            <a:off x="9857201" y="3629041"/>
            <a:ext cx="1240271" cy="612648"/>
          </a:xfrm>
          <a:prstGeom prst="wedgeRoundRectCallout">
            <a:avLst>
              <a:gd name="adj1" fmla="val -68194"/>
              <a:gd name="adj2" fmla="val 1191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财政权</a:t>
            </a:r>
            <a:endParaRPr lang="zh-CN" altLang="en-US" sz="2000" b="1" dirty="0">
              <a:solidFill>
                <a:schemeClr val="tx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  <p:bldP spid="18" grpId="0"/>
      <p:bldP spid="20" grpId="0"/>
      <p:bldP spid="22" grpId="0"/>
      <p:bldP spid="23" grpId="0"/>
      <p:bldP spid="24" grpId="0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949774" y="1062541"/>
            <a:ext cx="1905000" cy="7620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3600">
                <a:solidFill>
                  <a:schemeClr val="bg1"/>
                </a:solidFill>
                <a:ea typeface="华文新魏" panose="02010800040101010101" pitchFamily="2" charset="-122"/>
              </a:rPr>
              <a:t>皇帝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20874" y="4682041"/>
            <a:ext cx="1828800" cy="838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3600">
                <a:solidFill>
                  <a:srgbClr val="3333FF"/>
                </a:solidFill>
                <a:ea typeface="华文新魏" panose="02010800040101010101" pitchFamily="2" charset="-122"/>
              </a:rPr>
              <a:t>首相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4997906" y="4618644"/>
            <a:ext cx="2057400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3600">
                <a:solidFill>
                  <a:srgbClr val="FF0000"/>
                </a:solidFill>
                <a:ea typeface="黑体" panose="02010609060101010101" pitchFamily="49" charset="-122"/>
              </a:rPr>
              <a:t>议会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644974" y="1824541"/>
            <a:ext cx="2400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dirty="0"/>
              <a:t>（权力中心）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43099" y="5545642"/>
            <a:ext cx="190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dirty="0"/>
              <a:t>（行政权）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5138950" y="5502355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dirty="0"/>
              <a:t>（立法权）</a:t>
            </a:r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H="1">
            <a:off x="892374" y="1672141"/>
            <a:ext cx="167640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V="1">
            <a:off x="1425774" y="2053141"/>
            <a:ext cx="1447800" cy="259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 rot="-3721231">
            <a:off x="701874" y="2515431"/>
            <a:ext cx="129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000066"/>
                </a:solidFill>
                <a:ea typeface="黑体" panose="02010609060101010101" pitchFamily="49" charset="-122"/>
              </a:rPr>
              <a:t>任命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 rot="-3442441">
            <a:off x="1882419" y="3251381"/>
            <a:ext cx="129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000066"/>
                </a:solidFill>
                <a:ea typeface="黑体" panose="02010609060101010101" pitchFamily="49" charset="-122"/>
              </a:rPr>
              <a:t>负责</a:t>
            </a:r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 flipH="1">
            <a:off x="2111574" y="5101141"/>
            <a:ext cx="2895600" cy="0"/>
          </a:xfrm>
          <a:prstGeom prst="line">
            <a:avLst/>
          </a:prstGeom>
          <a:noFill/>
          <a:ln w="476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2767321" y="5240745"/>
            <a:ext cx="243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dirty="0" smtClean="0">
                <a:solidFill>
                  <a:srgbClr val="000066"/>
                </a:solidFill>
                <a:ea typeface="黑体" panose="02010609060101010101" pitchFamily="49" charset="-122"/>
              </a:rPr>
              <a:t>无监督权</a:t>
            </a:r>
            <a:endParaRPr lang="zh-CN" altLang="en-US" dirty="0">
              <a:solidFill>
                <a:srgbClr val="000066"/>
              </a:solidFill>
              <a:ea typeface="黑体" panose="02010609060101010101" pitchFamily="49" charset="-122"/>
            </a:endParaRPr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4737726" y="2076396"/>
            <a:ext cx="106680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5007174" y="1976941"/>
            <a:ext cx="990600" cy="2362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 rot="3938713">
            <a:off x="3787974" y="3315531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000066"/>
                </a:solidFill>
                <a:ea typeface="黑体" panose="02010609060101010101" pitchFamily="49" charset="-122"/>
              </a:rPr>
              <a:t>召集和解散</a:t>
            </a: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 rot="4106132">
            <a:off x="4697267" y="2756095"/>
            <a:ext cx="279972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000066"/>
                </a:solidFill>
                <a:ea typeface="黑体" panose="02010609060101010101" pitchFamily="49" charset="-122"/>
              </a:rPr>
              <a:t>在军事和财政问题上有否决权</a:t>
            </a:r>
          </a:p>
        </p:txBody>
      </p:sp>
      <p:sp>
        <p:nvSpPr>
          <p:cNvPr id="148499" name="Oval 19"/>
          <p:cNvSpPr>
            <a:spLocks noChangeArrowheads="1"/>
          </p:cNvSpPr>
          <p:nvPr/>
        </p:nvSpPr>
        <p:spPr bwMode="auto">
          <a:xfrm>
            <a:off x="5205721" y="812072"/>
            <a:ext cx="3505200" cy="1143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dirty="0">
                <a:solidFill>
                  <a:srgbClr val="0000FF"/>
                </a:solidFill>
              </a:rPr>
              <a:t>专制主义色彩浓厚</a:t>
            </a:r>
          </a:p>
        </p:txBody>
      </p:sp>
      <p:sp>
        <p:nvSpPr>
          <p:cNvPr id="2" name="Text Box 22"/>
          <p:cNvSpPr txBox="1">
            <a:spLocks noChangeArrowheads="1"/>
          </p:cNvSpPr>
          <p:nvPr/>
        </p:nvSpPr>
        <p:spPr bwMode="auto">
          <a:xfrm>
            <a:off x="4395788" y="247501"/>
            <a:ext cx="441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ea typeface="黑体" panose="02010609060101010101" pitchFamily="49" charset="-122"/>
              </a:rPr>
              <a:t>德国政体结构示意图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7237759" y="4360057"/>
            <a:ext cx="502270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>
                <a:ea typeface="黑体" panose="02010609060101010101" pitchFamily="49" charset="-122"/>
              </a:rPr>
              <a:t>特点：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①</a:t>
            </a:r>
            <a:r>
              <a:rPr lang="zh-CN" altLang="en-US" dirty="0" smtClean="0">
                <a:ea typeface="黑体" panose="02010609060101010101" pitchFamily="49" charset="-122"/>
              </a:rPr>
              <a:t>行政权控制立法权</a:t>
            </a:r>
            <a:endParaRPr lang="en-US" altLang="zh-CN" dirty="0" smtClean="0"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②君主是实，立宪是虚，</a:t>
            </a:r>
            <a:r>
              <a:rPr lang="zh-CN" altLang="en-US" dirty="0" smtClean="0">
                <a:ea typeface="黑体" panose="02010609060101010101" pitchFamily="49" charset="-122"/>
              </a:rPr>
              <a:t>半</a:t>
            </a:r>
            <a:r>
              <a:rPr lang="zh-CN" altLang="en-US" dirty="0" smtClean="0">
                <a:ea typeface="黑体" panose="02010609060101010101" pitchFamily="49" charset="-122"/>
              </a:rPr>
              <a:t>专制的君主立宪制</a:t>
            </a:r>
            <a:endParaRPr lang="en-US" altLang="zh-CN" dirty="0" smtClean="0"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③</a:t>
            </a:r>
            <a:r>
              <a:rPr lang="zh-CN" altLang="en-US" dirty="0" smtClean="0">
                <a:ea typeface="黑体" panose="02010609060101010101" pitchFamily="49" charset="-122"/>
              </a:rPr>
              <a:t>专制主义、军国主义色彩</a:t>
            </a:r>
            <a:endParaRPr lang="en-US" altLang="zh-CN" dirty="0" smtClean="0">
              <a:ea typeface="黑体" panose="02010609060101010101" pitchFamily="49" charset="-122"/>
            </a:endParaRPr>
          </a:p>
          <a:p>
            <a:r>
              <a:rPr lang="zh-CN" altLang="en-US" dirty="0" smtClean="0">
                <a:ea typeface="黑体" panose="02010609060101010101" pitchFamily="49" charset="-122"/>
              </a:rPr>
              <a:t>浓厚</a:t>
            </a:r>
            <a:endParaRPr lang="en-US" altLang="zh-CN" dirty="0" smtClean="0"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55306" y="1891213"/>
            <a:ext cx="4750069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德意志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帝国是一个以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议会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形式粉饰门面、混杂着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封建主义残余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、已经受到资产阶级影响、按官僚制度组织起来，并以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警察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来保卫的、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军事专制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制度的国家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马克思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452484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70" decel="100000"/>
                                        <p:tgtEl>
                                          <p:spTgt spid="1484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770" decel="100000"/>
                                        <p:tgtEl>
                                          <p:spTgt spid="1484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84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6" dur="770" fill="hold"/>
                                        <p:tgtEl>
                                          <p:spTgt spid="148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8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148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8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 animBg="1"/>
      <p:bldP spid="23558" grpId="0" animBg="1"/>
      <p:bldP spid="23559" grpId="0"/>
      <p:bldP spid="23560" grpId="0"/>
      <p:bldP spid="23561" grpId="0"/>
      <p:bldP spid="23563" grpId="0" animBg="1"/>
      <p:bldP spid="23564" grpId="0" animBg="1"/>
      <p:bldP spid="23565" grpId="0"/>
      <p:bldP spid="23566" grpId="0"/>
      <p:bldP spid="23567" grpId="0" animBg="1"/>
      <p:bldP spid="23568" grpId="0"/>
      <p:bldP spid="23569" grpId="0" animBg="1"/>
      <p:bldP spid="23570" grpId="0" animBg="1"/>
      <p:bldP spid="23571" grpId="0"/>
      <p:bldP spid="23572" grpId="0"/>
      <p:bldP spid="148499" grpId="0" animBg="1"/>
      <p:bldP spid="3" grpId="0" animBg="1"/>
      <p:bldP spid="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6341" y="1402545"/>
            <a:ext cx="10515600" cy="286920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zh-CN" altLang="en-US" sz="3200" dirty="0">
                <a:latin typeface="+mn-ea"/>
              </a:rPr>
              <a:t>德意志帝国皇帝威廉一世去世后，新皇帝威廉二世与宰相俾斯麦在内政外交上产生了巨大的冲突。俾斯麦认为应该维持欧洲均势，保证德国安全。威廉二世认为应该挑战英国，抢夺殖民地，取得欧洲霸权。依据</a:t>
            </a:r>
            <a:r>
              <a:rPr lang="en-US" altLang="zh-CN" sz="3200" dirty="0">
                <a:latin typeface="+mn-ea"/>
              </a:rPr>
              <a:t>《</a:t>
            </a:r>
            <a:r>
              <a:rPr lang="zh-CN" altLang="en-US" sz="3200" dirty="0">
                <a:latin typeface="+mn-ea"/>
              </a:rPr>
              <a:t>德意志帝国宪法</a:t>
            </a:r>
            <a:r>
              <a:rPr lang="en-US" altLang="zh-CN" sz="3200" dirty="0">
                <a:latin typeface="+mn-ea"/>
              </a:rPr>
              <a:t>》</a:t>
            </a:r>
            <a:r>
              <a:rPr lang="zh-CN" altLang="en-US" sz="3200" dirty="0">
                <a:latin typeface="+mn-ea"/>
              </a:rPr>
              <a:t>，你认为矛盾会如何解决？</a:t>
            </a:r>
          </a:p>
        </p:txBody>
      </p:sp>
      <p:sp>
        <p:nvSpPr>
          <p:cNvPr id="4" name="矩形 3"/>
          <p:cNvSpPr/>
          <p:nvPr/>
        </p:nvSpPr>
        <p:spPr>
          <a:xfrm>
            <a:off x="616341" y="360613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思考</a:t>
            </a:r>
            <a:endParaRPr lang="zh-CN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96001" y="4390351"/>
            <a:ext cx="5054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俾斯麦被迫辞职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  <a:latin typeface="方正大标宋_GBK" panose="03000509000000000000" pitchFamily="65" charset="-122"/>
              <a:ea typeface="方正大标宋_GBK" panose="03000509000000000000" pitchFamily="65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70965" y="466082"/>
            <a:ext cx="2504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000CC"/>
                </a:solidFill>
                <a:latin typeface="华文中宋" pitchFamily="2" charset="-122"/>
                <a:ea typeface="华文中宋" pitchFamily="2" charset="-122"/>
              </a:rPr>
              <a:t>皇帝与首相</a:t>
            </a:r>
            <a:endParaRPr lang="zh-CN" altLang="en-US" sz="3200" dirty="0">
              <a:solidFill>
                <a:srgbClr val="0000CC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96001" y="5313681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首相由皇帝任命，对皇帝负责</a:t>
            </a:r>
            <a:endParaRPr lang="zh-CN" altLang="en-US" sz="32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29818" y="1313690"/>
            <a:ext cx="6681451" cy="899422"/>
          </a:xfrm>
        </p:spPr>
        <p:txBody>
          <a:bodyPr/>
          <a:lstStyle/>
          <a:p>
            <a:pPr marL="0" indent="0">
              <a:lnSpc>
                <a:spcPct val="125000"/>
              </a:lnSpc>
              <a:buNone/>
            </a:pPr>
            <a:r>
              <a:rPr lang="zh-CN" altLang="en-US" dirty="0" smtClean="0">
                <a:latin typeface="黑体" panose="02010600030101010101" pitchFamily="49" charset="-122"/>
                <a:ea typeface="黑体" panose="02010600030101010101" pitchFamily="49" charset="-122"/>
              </a:rPr>
              <a:t>俾斯麦为何不把议会议员放在眼里？</a:t>
            </a:r>
            <a:endParaRPr lang="zh-CN" altLang="en-US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86" y="-172278"/>
            <a:ext cx="5215689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96000" y="451426"/>
            <a:ext cx="2504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000CC"/>
                </a:solidFill>
                <a:latin typeface="华文中宋" pitchFamily="2" charset="-122"/>
                <a:ea typeface="华文中宋" pitchFamily="2" charset="-122"/>
              </a:rPr>
              <a:t>政府与议会</a:t>
            </a:r>
            <a:endParaRPr lang="zh-CN" altLang="en-US" sz="3200" dirty="0">
              <a:solidFill>
                <a:srgbClr val="0000CC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6176963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00CC"/>
                </a:solidFill>
                <a:latin typeface="华文中宋" pitchFamily="2" charset="-122"/>
                <a:ea typeface="华文中宋" pitchFamily="2" charset="-122"/>
              </a:rPr>
              <a:t>俾斯麦在议会中的神态</a:t>
            </a:r>
            <a:endParaRPr lang="zh-CN" altLang="en-US" sz="2800" dirty="0">
              <a:solidFill>
                <a:srgbClr val="0000CC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16806" y="2213112"/>
            <a:ext cx="59677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dirty="0" smtClean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首相对皇帝负责，不对议会负责，议会对政府无监督权。</a:t>
            </a:r>
            <a:endParaRPr lang="zh-CN" altLang="en-US" sz="2800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/>
              <a:t>历史档案</a:t>
            </a:r>
            <a:endParaRPr lang="zh-CN" altLang="en-US" dirty="0"/>
          </a:p>
        </p:txBody>
      </p:sp>
      <p:pic>
        <p:nvPicPr>
          <p:cNvPr id="4" name="Picture 7" descr="f2d3572c9ebc0ad08a1399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75" y="241345"/>
            <a:ext cx="4260669" cy="441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52556" y="1120230"/>
            <a:ext cx="7352211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CN" altLang="en-US" dirty="0" smtClean="0"/>
              <a:t>李鸿章与俾斯麦在</a:t>
            </a:r>
            <a:r>
              <a:rPr lang="en-US" altLang="zh-CN" dirty="0" smtClean="0"/>
              <a:t>1896</a:t>
            </a:r>
            <a:r>
              <a:rPr lang="zh-CN" altLang="en-US" dirty="0" smtClean="0"/>
              <a:t>年的一次世纪会晤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摘自</a:t>
            </a:r>
            <a:r>
              <a:rPr lang="en-US" altLang="zh-CN" dirty="0" smtClean="0"/>
              <a:t>《</a:t>
            </a:r>
            <a:r>
              <a:rPr lang="zh-CN" altLang="en-US" dirty="0" smtClean="0"/>
              <a:t>李鸿章在福里德里斯鲁</a:t>
            </a:r>
            <a:r>
              <a:rPr lang="en-US" altLang="zh-CN" dirty="0" smtClean="0"/>
              <a:t>》</a:t>
            </a:r>
            <a:r>
              <a:rPr lang="zh-CN" altLang="en-US" dirty="0" smtClean="0"/>
              <a:t>（译稿）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李鸿章：我这次很高兴来到您这里，有一个问题想向您请教。怎么才能在与政府的角逐中取胜呢？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俾斯麦：反朝廷是不行的。</a:t>
            </a:r>
            <a:r>
              <a:rPr lang="en-US" altLang="zh-CN" dirty="0" smtClean="0"/>
              <a:t>……</a:t>
            </a:r>
            <a:r>
              <a:rPr lang="zh-CN" altLang="en-US" dirty="0" smtClean="0">
                <a:solidFill>
                  <a:srgbClr val="FF0000"/>
                </a:solidFill>
              </a:rPr>
              <a:t>任何臣子都很难反抗皇帝的意愿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李鸿章：如果为国家着想，该怎样进行治理为好呢？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俾斯麦：鄙人根据多年的经验认为，</a:t>
            </a:r>
            <a:r>
              <a:rPr lang="zh-CN" altLang="en-US" dirty="0" smtClean="0">
                <a:solidFill>
                  <a:srgbClr val="FF0000"/>
                </a:solidFill>
              </a:rPr>
              <a:t>军队是国家的根本</a:t>
            </a:r>
            <a:r>
              <a:rPr lang="zh-CN" altLang="en-US" dirty="0" smtClean="0"/>
              <a:t>，合此并无更好的依托。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95774" y="4683870"/>
            <a:ext cx="42606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CC"/>
                </a:solidFill>
              </a:rPr>
              <a:t>1896</a:t>
            </a:r>
            <a:r>
              <a:rPr lang="zh-CN" altLang="en-US" sz="2400" b="1" dirty="0" smtClean="0">
                <a:solidFill>
                  <a:srgbClr val="0000CC"/>
                </a:solidFill>
              </a:rPr>
              <a:t>年，李鸿章出访欧美八国，历时</a:t>
            </a:r>
            <a:r>
              <a:rPr lang="en-US" altLang="zh-CN" sz="2400" b="1" dirty="0" smtClean="0">
                <a:solidFill>
                  <a:srgbClr val="0000CC"/>
                </a:solidFill>
              </a:rPr>
              <a:t>190</a:t>
            </a:r>
            <a:r>
              <a:rPr lang="zh-CN" altLang="en-US" sz="2400" b="1" dirty="0" smtClean="0">
                <a:solidFill>
                  <a:srgbClr val="0000CC"/>
                </a:solidFill>
              </a:rPr>
              <a:t>天，</a:t>
            </a:r>
            <a:r>
              <a:rPr lang="en-US" altLang="zh-CN" sz="2400" b="1" dirty="0" smtClean="0">
                <a:solidFill>
                  <a:srgbClr val="0000CC"/>
                </a:solidFill>
              </a:rPr>
              <a:t>6</a:t>
            </a:r>
            <a:r>
              <a:rPr lang="zh-CN" altLang="en-US" sz="2400" b="1" dirty="0" smtClean="0">
                <a:solidFill>
                  <a:srgbClr val="0000CC"/>
                </a:solidFill>
              </a:rPr>
              <a:t>月</a:t>
            </a:r>
            <a:r>
              <a:rPr lang="en-US" altLang="zh-CN" sz="2400" b="1" dirty="0" smtClean="0">
                <a:solidFill>
                  <a:srgbClr val="0000CC"/>
                </a:solidFill>
              </a:rPr>
              <a:t>13</a:t>
            </a:r>
            <a:r>
              <a:rPr lang="zh-CN" altLang="en-US" sz="2400" b="1" dirty="0" smtClean="0">
                <a:solidFill>
                  <a:srgbClr val="0000CC"/>
                </a:solidFill>
              </a:rPr>
              <a:t>日到达德国。</a:t>
            </a:r>
            <a:r>
              <a:rPr lang="en-US" altLang="zh-CN" sz="2400" b="1" dirty="0" smtClean="0">
                <a:solidFill>
                  <a:srgbClr val="0000CC"/>
                </a:solidFill>
              </a:rPr>
              <a:t>25</a:t>
            </a:r>
            <a:r>
              <a:rPr lang="zh-CN" altLang="en-US" sz="2400" b="1" dirty="0" smtClean="0">
                <a:solidFill>
                  <a:srgbClr val="0000CC"/>
                </a:solidFill>
              </a:rPr>
              <a:t>日，李鸿章专程拜访了他崇拜的俾斯麦，并请教了强国之道。</a:t>
            </a:r>
            <a:endParaRPr lang="zh-CN" altLang="en-US" sz="2400" b="1" dirty="0">
              <a:solidFill>
                <a:srgbClr val="0000CC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18624" y="6005254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华文中宋" pitchFamily="2" charset="-122"/>
                <a:ea typeface="华文中宋" pitchFamily="2" charset="-122"/>
              </a:rPr>
              <a:t>专制主义、军国主义色彩浓厚</a:t>
            </a:r>
            <a:endParaRPr lang="zh-CN" altLang="en-US" sz="3200" b="1" dirty="0">
              <a:solidFill>
                <a:srgbClr val="C0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828993" y="5360978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德国君主立宪制有何特点？</a:t>
            </a:r>
            <a:endParaRPr lang="zh-CN" altLang="en-US" sz="3200" dirty="0">
              <a:latin typeface="方正大标宋_GBK" panose="03000509000000000000" pitchFamily="65" charset="-122"/>
              <a:ea typeface="方正大标宋_GBK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7922" y="365125"/>
            <a:ext cx="10575878" cy="1325563"/>
          </a:xfrm>
        </p:spPr>
        <p:txBody>
          <a:bodyPr/>
          <a:lstStyle/>
          <a:p>
            <a:r>
              <a:rPr lang="zh-CN" altLang="en-US" dirty="0"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二、德意志君主立宪制的确立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838200" y="1410800"/>
            <a:ext cx="7083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2.《</a:t>
            </a:r>
            <a:r>
              <a:rPr lang="zh-CN" altLang="en-US" sz="3200" dirty="0" smtClean="0">
                <a:solidFill>
                  <a:srgbClr val="C00000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德意志帝国宪法</a:t>
            </a:r>
            <a:r>
              <a:rPr lang="en-US" altLang="zh-CN" sz="3200" dirty="0" smtClean="0">
                <a:solidFill>
                  <a:srgbClr val="C00000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》</a:t>
            </a:r>
            <a:r>
              <a:rPr lang="zh-CN" altLang="en-US" sz="3200" dirty="0" smtClean="0">
                <a:solidFill>
                  <a:srgbClr val="C00000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（</a:t>
            </a:r>
            <a:r>
              <a:rPr lang="en-US" altLang="zh-CN" sz="3200" dirty="0" smtClean="0">
                <a:solidFill>
                  <a:srgbClr val="C00000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1871</a:t>
            </a:r>
            <a:r>
              <a:rPr lang="zh-CN" altLang="en-US" sz="3200" dirty="0" smtClean="0">
                <a:solidFill>
                  <a:srgbClr val="C00000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年宪法）</a:t>
            </a:r>
            <a:endParaRPr lang="zh-CN" altLang="en-US" sz="3200" dirty="0">
              <a:solidFill>
                <a:srgbClr val="C00000"/>
              </a:solidFill>
              <a:latin typeface="方正大标宋_GBK" panose="03000509000000000000" pitchFamily="65" charset="-122"/>
              <a:ea typeface="方正大标宋_GBK" panose="03000509000000000000" pitchFamily="65" charset="-122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59559" y="1995575"/>
            <a:ext cx="114504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ea typeface="黑体" panose="02010600030101010101" pitchFamily="49" charset="-122"/>
              </a:rPr>
              <a:t>（</a:t>
            </a:r>
            <a:r>
              <a:rPr lang="en-US" altLang="zh-CN" sz="3200" b="1" dirty="0" smtClean="0">
                <a:ea typeface="黑体" panose="02010600030101010101" pitchFamily="49" charset="-122"/>
              </a:rPr>
              <a:t>2</a:t>
            </a:r>
            <a:r>
              <a:rPr lang="zh-CN" altLang="en-US" sz="3200" b="1" dirty="0" smtClean="0">
                <a:ea typeface="黑体" panose="02010600030101010101" pitchFamily="49" charset="-122"/>
              </a:rPr>
              <a:t>）意义</a:t>
            </a:r>
            <a:endParaRPr lang="zh-CN" altLang="en-US" sz="3200" b="1" dirty="0">
              <a:ea typeface="黑体" panose="0201060003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77922" y="2580350"/>
            <a:ext cx="105758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00CC"/>
                </a:solidFill>
                <a:latin typeface="黑体" panose="02010600030101010101" pitchFamily="49" charset="-122"/>
                <a:ea typeface="黑体" panose="02010600030101010101" pitchFamily="49" charset="-122"/>
                <a:sym typeface="Wingdings 2" panose="05020102010507070707" pitchFamily="18" charset="2"/>
              </a:rPr>
              <a:t>进步性：</a:t>
            </a:r>
            <a:r>
              <a:rPr lang="zh-CN" altLang="en-US" sz="2800" dirty="0" smtClean="0">
                <a:latin typeface="黑体" panose="02010600030101010101" pitchFamily="49" charset="-122"/>
                <a:ea typeface="黑体" panose="02010600030101010101" pitchFamily="49" charset="-122"/>
                <a:sym typeface="Wingdings 2" panose="05020102010507070707" pitchFamily="18" charset="2"/>
              </a:rPr>
              <a:t>以立法的形式</a:t>
            </a:r>
            <a:r>
              <a:rPr lang="zh-CN" altLang="en-US" sz="28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巩固</a:t>
            </a:r>
            <a:r>
              <a:rPr lang="zh-CN" altLang="en-US" sz="28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了国家的统一</a:t>
            </a:r>
            <a:r>
              <a:rPr lang="zh-CN" altLang="en-US" sz="28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；</a:t>
            </a:r>
            <a:endParaRPr lang="en-US" altLang="zh-CN" sz="2800" dirty="0" smtClean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r>
              <a:rPr lang="zh-CN" altLang="en-US" sz="2800" dirty="0" smtClean="0">
                <a:latin typeface="黑体" panose="02010600030101010101" pitchFamily="49" charset="-122"/>
                <a:ea typeface="黑体" panose="02010600030101010101" pitchFamily="49" charset="-122"/>
                <a:sym typeface="Wingdings 2" panose="05020102010507070707" pitchFamily="18" charset="2"/>
              </a:rPr>
              <a:t></a:t>
            </a:r>
            <a:r>
              <a:rPr lang="zh-CN" altLang="en-US" sz="28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有利于德国社会和经济的发展。</a:t>
            </a:r>
            <a:endParaRPr lang="zh-CN" altLang="en-US" sz="28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7922" y="3561425"/>
            <a:ext cx="105758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00CC"/>
                </a:solidFill>
                <a:latin typeface="黑体" panose="02010600030101010101" pitchFamily="49" charset="-122"/>
                <a:ea typeface="黑体" panose="02010600030101010101" pitchFamily="49" charset="-122"/>
                <a:sym typeface="Wingdings 2" panose="05020102010507070707" pitchFamily="18" charset="2"/>
              </a:rPr>
              <a:t>局限性：</a:t>
            </a:r>
            <a:r>
              <a:rPr lang="zh-CN" altLang="en-US" sz="2800" dirty="0" smtClean="0">
                <a:latin typeface="黑体" panose="02010600030101010101" pitchFamily="49" charset="-122"/>
                <a:ea typeface="黑体" panose="02010600030101010101" pitchFamily="49" charset="-122"/>
                <a:sym typeface="Wingdings 2" panose="05020102010507070707" pitchFamily="18" charset="2"/>
              </a:rPr>
              <a:t>专制主义、军国主义色彩浓厚</a:t>
            </a:r>
            <a:r>
              <a:rPr lang="zh-CN" altLang="en-US" sz="28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；</a:t>
            </a:r>
            <a:r>
              <a:rPr lang="zh-CN" altLang="en-US" sz="2800" dirty="0" smtClean="0">
                <a:latin typeface="黑体" panose="02010600030101010101" pitchFamily="49" charset="-122"/>
                <a:ea typeface="黑体" panose="02010600030101010101" pitchFamily="49" charset="-122"/>
                <a:sym typeface="Wingdings 2" panose="05020102010507070707" pitchFamily="18" charset="2"/>
              </a:rPr>
              <a:t>不彻底、不完善的代议制民主。</a:t>
            </a:r>
            <a:endParaRPr lang="zh-CN" altLang="en-US" sz="28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48288" y="2610976"/>
            <a:ext cx="8309877" cy="3581400"/>
            <a:chOff x="306388" y="1068388"/>
            <a:chExt cx="8309877" cy="358140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04" t="14320" r="9042" b="28986"/>
            <a:stretch>
              <a:fillRect/>
            </a:stretch>
          </p:blipFill>
          <p:spPr bwMode="auto">
            <a:xfrm>
              <a:off x="306388" y="1068388"/>
              <a:ext cx="4341812" cy="3581400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4653865" y="3733800"/>
              <a:ext cx="39624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dirty="0">
                  <a:solidFill>
                    <a:srgbClr val="0000CC"/>
                  </a:solidFill>
                </a:rPr>
                <a:t>这幅漫画有什么寓意？</a:t>
              </a:r>
            </a:p>
          </p:txBody>
        </p:sp>
        <p:sp>
          <p:nvSpPr>
            <p:cNvPr id="15" name="AutoShape 9"/>
            <p:cNvSpPr>
              <a:spLocks noChangeArrowheads="1"/>
            </p:cNvSpPr>
            <p:nvPr/>
          </p:nvSpPr>
          <p:spPr bwMode="auto">
            <a:xfrm>
              <a:off x="4648200" y="1219200"/>
              <a:ext cx="3657600" cy="533400"/>
            </a:xfrm>
            <a:prstGeom prst="wedgeRectCallout">
              <a:avLst>
                <a:gd name="adj1" fmla="val -108593"/>
                <a:gd name="adj2" fmla="val 6994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400" dirty="0"/>
                <a:t>木条指德意志各邦</a:t>
              </a:r>
              <a:endParaRPr lang="zh-CN" altLang="en-US" sz="2400" b="0" dirty="0"/>
            </a:p>
          </p:txBody>
        </p:sp>
        <p:sp>
          <p:nvSpPr>
            <p:cNvPr id="16" name="AutoShape 10"/>
            <p:cNvSpPr>
              <a:spLocks noChangeArrowheads="1"/>
            </p:cNvSpPr>
            <p:nvPr/>
          </p:nvSpPr>
          <p:spPr bwMode="auto">
            <a:xfrm>
              <a:off x="4648200" y="2209800"/>
              <a:ext cx="3733800" cy="838200"/>
            </a:xfrm>
            <a:prstGeom prst="wedgeRectCallout">
              <a:avLst>
                <a:gd name="adj1" fmla="val -97319"/>
                <a:gd name="adj2" fmla="val 2653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dirty="0"/>
                <a:t>铁条指德意志帝国颁布的各项法令。</a:t>
              </a:r>
              <a:endParaRPr lang="zh-CN" altLang="en-US" sz="2400" b="0" dirty="0"/>
            </a:p>
          </p:txBody>
        </p:sp>
      </p:grpSp>
      <p:grpSp>
        <p:nvGrpSpPr>
          <p:cNvPr id="17" name="组合 4"/>
          <p:cNvGrpSpPr>
            <a:grpSpLocks/>
          </p:cNvGrpSpPr>
          <p:nvPr/>
        </p:nvGrpSpPr>
        <p:grpSpPr bwMode="auto">
          <a:xfrm>
            <a:off x="6859452" y="1410800"/>
            <a:ext cx="4797425" cy="5040159"/>
            <a:chOff x="-47160" y="1226771"/>
            <a:chExt cx="4796883" cy="5039167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25" t="18483" r="14566" b="16447"/>
            <a:stretch>
              <a:fillRect/>
            </a:stretch>
          </p:blipFill>
          <p:spPr bwMode="auto">
            <a:xfrm>
              <a:off x="-43613" y="1226771"/>
              <a:ext cx="4793336" cy="3333750"/>
            </a:xfrm>
            <a:prstGeom prst="rect">
              <a:avLst/>
            </a:prstGeom>
            <a:noFill/>
            <a:ln w="38100">
              <a:solidFill>
                <a:srgbClr val="99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-47160" y="4696587"/>
              <a:ext cx="4782576" cy="1569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400" dirty="0" smtClean="0"/>
                <a:t>年老的俾斯麦依然身手不错，德国</a:t>
              </a:r>
              <a:r>
                <a:rPr lang="zh-CN" altLang="en-US" sz="2400" dirty="0"/>
                <a:t>的经济如同俾斯麦的杠上动作一样，迅速腾飞</a:t>
              </a:r>
              <a:r>
                <a:rPr lang="en-US" altLang="zh-CN" sz="2400" dirty="0"/>
                <a:t>——1880</a:t>
              </a:r>
              <a:r>
                <a:rPr lang="zh-CN" altLang="en-US" sz="2400" dirty="0"/>
                <a:t>年德国的工业产值超越了法国，居欧洲第二。</a:t>
              </a:r>
            </a:p>
          </p:txBody>
        </p:sp>
      </p:grpSp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1989986" y="2438369"/>
            <a:ext cx="7883833" cy="3926613"/>
            <a:chOff x="0" y="0"/>
            <a:chExt cx="4416" cy="2352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416" cy="2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384" y="672"/>
              <a:ext cx="797" cy="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zh-CN" altLang="en-US" sz="2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专制主义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851921" y="-109092"/>
            <a:ext cx="472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800" b="1" dirty="0">
                <a:solidFill>
                  <a:srgbClr val="0000FF"/>
                </a:solidFill>
                <a:ea typeface="隶书" panose="02010509060101010101" pitchFamily="49" charset="-122"/>
              </a:rPr>
              <a:t>法德政体之比较</a:t>
            </a:r>
          </a:p>
        </p:txBody>
      </p:sp>
      <p:graphicFrame>
        <p:nvGraphicFramePr>
          <p:cNvPr id="19568" name="Group 112"/>
          <p:cNvGraphicFramePr>
            <a:graphicFrameLocks noGrp="1"/>
          </p:cNvGraphicFramePr>
          <p:nvPr/>
        </p:nvGraphicFramePr>
        <p:xfrm>
          <a:off x="461448" y="544085"/>
          <a:ext cx="11507372" cy="6195280"/>
        </p:xfrm>
        <a:graphic>
          <a:graphicData uri="http://schemas.openxmlformats.org/drawingml/2006/table">
            <a:tbl>
              <a:tblPr/>
              <a:tblGrid>
                <a:gridCol w="731520"/>
                <a:gridCol w="3699803"/>
                <a:gridCol w="3272082"/>
                <a:gridCol w="3803967"/>
              </a:tblGrid>
              <a:tr h="56038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 indent="1130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 indent="22098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 indent="38290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 indent="1130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 indent="22098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 indent="38290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法国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 indent="1130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 indent="22098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 indent="38290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德国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 rowSpan="8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 indent="1130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 indent="22098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 indent="38290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不同点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 indent="1130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 indent="22098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 indent="38290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 政体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 indent="1130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 indent="22098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 indent="38290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 indent="1130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 indent="22098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 indent="38290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 indent="1130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 indent="22098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 indent="38290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确立的方式途径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 indent="1130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 indent="22098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 indent="38290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 indent="1130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 indent="22098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 indent="38290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 indent="1130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 indent="22098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 indent="38290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所依法律文献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 indent="1130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 indent="22098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 indent="38290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 indent="1130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 indent="22098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 indent="38290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47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 indent="1130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 indent="22098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 indent="38290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国家元首产生方式及任期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 indent="1130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 indent="22098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 indent="38290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 indent="1130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 indent="22098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 indent="38290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04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 indent="1130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 indent="22098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 indent="38290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议会的权力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 indent="1130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 indent="22098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 indent="38290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 indent="1130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 indent="22098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 indent="38290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16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政府产生方式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751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 indent="1130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 indent="22098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 indent="38290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立法、行政关系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 indent="1130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 indent="22098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 indent="38290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 indent="1130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 indent="22098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 indent="38290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 indent="1130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 indent="22098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 indent="38290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权力中心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 indent="1130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 indent="22098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 indent="38290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 indent="1130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 indent="22098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 indent="38290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 indent="1130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 indent="22098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 indent="38290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相同点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 indent="1130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 indent="22098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 indent="38290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498" name="Text Box 42"/>
          <p:cNvSpPr txBox="1">
            <a:spLocks noChangeArrowheads="1"/>
          </p:cNvSpPr>
          <p:nvPr/>
        </p:nvSpPr>
        <p:spPr bwMode="auto">
          <a:xfrm>
            <a:off x="5575101" y="1141632"/>
            <a:ext cx="17235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民主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共和制</a:t>
            </a:r>
            <a:endParaRPr lang="zh-CN" altLang="en-US" sz="2400" b="1" dirty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9499" name="Text Box 43"/>
          <p:cNvSpPr txBox="1">
            <a:spLocks noChangeArrowheads="1"/>
          </p:cNvSpPr>
          <p:nvPr/>
        </p:nvSpPr>
        <p:spPr bwMode="auto">
          <a:xfrm>
            <a:off x="9153525" y="1109316"/>
            <a:ext cx="170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君主立宪制</a:t>
            </a:r>
          </a:p>
        </p:txBody>
      </p:sp>
      <p:sp>
        <p:nvSpPr>
          <p:cNvPr id="19500" name="Text Box 44"/>
          <p:cNvSpPr txBox="1">
            <a:spLocks noChangeArrowheads="1"/>
          </p:cNvSpPr>
          <p:nvPr/>
        </p:nvSpPr>
        <p:spPr bwMode="auto">
          <a:xfrm>
            <a:off x="5527676" y="2260974"/>
            <a:ext cx="185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1875</a:t>
            </a:r>
            <a:r>
              <a:rPr lang="zh-CN" altLang="en-US" sz="24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年宪法</a:t>
            </a:r>
          </a:p>
        </p:txBody>
      </p:sp>
      <p:sp>
        <p:nvSpPr>
          <p:cNvPr id="19501" name="Text Box 45"/>
          <p:cNvSpPr txBox="1">
            <a:spLocks noChangeArrowheads="1"/>
          </p:cNvSpPr>
          <p:nvPr/>
        </p:nvSpPr>
        <p:spPr bwMode="auto">
          <a:xfrm>
            <a:off x="9080500" y="2229618"/>
            <a:ext cx="185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1871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年宪法</a:t>
            </a:r>
          </a:p>
        </p:txBody>
      </p:sp>
      <p:sp>
        <p:nvSpPr>
          <p:cNvPr id="19502" name="Text Box 46"/>
          <p:cNvSpPr txBox="1">
            <a:spLocks noChangeArrowheads="1"/>
          </p:cNvSpPr>
          <p:nvPr/>
        </p:nvSpPr>
        <p:spPr bwMode="auto">
          <a:xfrm>
            <a:off x="5009075" y="2854647"/>
            <a:ext cx="30476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总统（选举、任期制</a:t>
            </a:r>
            <a:r>
              <a:rPr lang="en-US" altLang="zh-CN" sz="24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)</a:t>
            </a:r>
          </a:p>
        </p:txBody>
      </p:sp>
      <p:sp>
        <p:nvSpPr>
          <p:cNvPr id="19503" name="Text Box 47"/>
          <p:cNvSpPr txBox="1">
            <a:spLocks noChangeArrowheads="1"/>
          </p:cNvSpPr>
          <p:nvPr/>
        </p:nvSpPr>
        <p:spPr bwMode="auto">
          <a:xfrm>
            <a:off x="8602698" y="2759800"/>
            <a:ext cx="32624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皇帝（世袭、终身制）</a:t>
            </a:r>
          </a:p>
        </p:txBody>
      </p:sp>
      <p:sp>
        <p:nvSpPr>
          <p:cNvPr id="19504" name="Text Box 48"/>
          <p:cNvSpPr txBox="1">
            <a:spLocks noChangeArrowheads="1"/>
          </p:cNvSpPr>
          <p:nvPr/>
        </p:nvSpPr>
        <p:spPr bwMode="auto">
          <a:xfrm>
            <a:off x="6308725" y="4060826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19505" name="Text Box 49"/>
          <p:cNvSpPr txBox="1">
            <a:spLocks noChangeArrowheads="1"/>
          </p:cNvSpPr>
          <p:nvPr/>
        </p:nvSpPr>
        <p:spPr bwMode="auto">
          <a:xfrm>
            <a:off x="6019800" y="3529948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5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立法权</a:t>
            </a:r>
          </a:p>
        </p:txBody>
      </p:sp>
      <p:sp>
        <p:nvSpPr>
          <p:cNvPr id="19506" name="Text Box 50"/>
          <p:cNvSpPr txBox="1">
            <a:spLocks noChangeArrowheads="1"/>
          </p:cNvSpPr>
          <p:nvPr/>
        </p:nvSpPr>
        <p:spPr bwMode="auto">
          <a:xfrm>
            <a:off x="8137525" y="4213226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19507" name="Text Box 51"/>
          <p:cNvSpPr txBox="1">
            <a:spLocks noChangeArrowheads="1"/>
          </p:cNvSpPr>
          <p:nvPr/>
        </p:nvSpPr>
        <p:spPr bwMode="auto">
          <a:xfrm>
            <a:off x="8137524" y="3631309"/>
            <a:ext cx="38200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15000"/>
              </a:spcBef>
            </a:pPr>
            <a:r>
              <a:rPr lang="zh-CN" altLang="en-US" sz="2000" b="1" dirty="0">
                <a:latin typeface="华文中宋" pitchFamily="2" charset="-122"/>
                <a:ea typeface="华文中宋" pitchFamily="2" charset="-122"/>
              </a:rPr>
              <a:t>有立法权但作用</a:t>
            </a:r>
            <a:r>
              <a:rPr lang="zh-CN" altLang="en-US" sz="2000" b="1" dirty="0" smtClean="0">
                <a:latin typeface="华文中宋" pitchFamily="2" charset="-122"/>
                <a:ea typeface="华文中宋" pitchFamily="2" charset="-122"/>
              </a:rPr>
              <a:t>小</a:t>
            </a:r>
            <a:r>
              <a:rPr lang="zh-CN" altLang="en-US" sz="2000" b="1" dirty="0">
                <a:latin typeface="华文中宋" pitchFamily="2" charset="-122"/>
                <a:ea typeface="华文中宋" pitchFamily="2" charset="-122"/>
              </a:rPr>
              <a:t>，</a:t>
            </a:r>
            <a:r>
              <a:rPr lang="zh-CN" altLang="en-US" sz="2000" b="1" dirty="0" smtClean="0">
                <a:latin typeface="华文中宋" pitchFamily="2" charset="-122"/>
                <a:ea typeface="华文中宋" pitchFamily="2" charset="-122"/>
              </a:rPr>
              <a:t>预算</a:t>
            </a:r>
            <a:r>
              <a:rPr lang="zh-CN" altLang="en-US" sz="2000" b="1" dirty="0">
                <a:latin typeface="华文中宋" pitchFamily="2" charset="-122"/>
                <a:ea typeface="华文中宋" pitchFamily="2" charset="-122"/>
              </a:rPr>
              <a:t>审查权</a:t>
            </a:r>
          </a:p>
        </p:txBody>
      </p:sp>
      <p:sp>
        <p:nvSpPr>
          <p:cNvPr id="19508" name="Text Box 52"/>
          <p:cNvSpPr txBox="1">
            <a:spLocks noChangeArrowheads="1"/>
          </p:cNvSpPr>
          <p:nvPr/>
        </p:nvSpPr>
        <p:spPr bwMode="auto">
          <a:xfrm>
            <a:off x="5415924" y="4286192"/>
            <a:ext cx="2297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总统任命</a:t>
            </a:r>
            <a:r>
              <a:rPr lang="en-US" altLang="zh-CN" sz="20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,</a:t>
            </a:r>
            <a:r>
              <a:rPr lang="zh-CN" altLang="en-US" sz="20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多位部长</a:t>
            </a:r>
          </a:p>
        </p:txBody>
      </p:sp>
      <p:sp>
        <p:nvSpPr>
          <p:cNvPr id="19509" name="Text Box 53"/>
          <p:cNvSpPr txBox="1">
            <a:spLocks noChangeArrowheads="1"/>
          </p:cNvSpPr>
          <p:nvPr/>
        </p:nvSpPr>
        <p:spPr bwMode="auto">
          <a:xfrm>
            <a:off x="8898973" y="4264151"/>
            <a:ext cx="2297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华文中宋" pitchFamily="2" charset="-122"/>
                <a:ea typeface="华文中宋" pitchFamily="2" charset="-122"/>
              </a:rPr>
              <a:t>皇帝任命</a:t>
            </a:r>
            <a:r>
              <a:rPr lang="en-US" altLang="zh-CN" sz="2000" b="1" dirty="0">
                <a:latin typeface="华文中宋" pitchFamily="2" charset="-122"/>
                <a:ea typeface="华文中宋" pitchFamily="2" charset="-122"/>
              </a:rPr>
              <a:t>,</a:t>
            </a:r>
            <a:r>
              <a:rPr lang="zh-CN" altLang="en-US" sz="2000" b="1" dirty="0">
                <a:latin typeface="华文中宋" pitchFamily="2" charset="-122"/>
                <a:ea typeface="华文中宋" pitchFamily="2" charset="-122"/>
              </a:rPr>
              <a:t>一位大臣</a:t>
            </a:r>
          </a:p>
        </p:txBody>
      </p:sp>
      <p:sp>
        <p:nvSpPr>
          <p:cNvPr id="19510" name="Text Box 54"/>
          <p:cNvSpPr txBox="1">
            <a:spLocks noChangeArrowheads="1"/>
          </p:cNvSpPr>
          <p:nvPr/>
        </p:nvSpPr>
        <p:spPr bwMode="auto">
          <a:xfrm>
            <a:off x="6040000" y="5623462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议会</a:t>
            </a:r>
          </a:p>
        </p:txBody>
      </p:sp>
      <p:sp>
        <p:nvSpPr>
          <p:cNvPr id="19511" name="Text Box 55"/>
          <p:cNvSpPr txBox="1">
            <a:spLocks noChangeArrowheads="1"/>
          </p:cNvSpPr>
          <p:nvPr/>
        </p:nvSpPr>
        <p:spPr bwMode="auto">
          <a:xfrm>
            <a:off x="9405522" y="5729983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皇帝</a:t>
            </a:r>
          </a:p>
        </p:txBody>
      </p:sp>
      <p:sp>
        <p:nvSpPr>
          <p:cNvPr id="19512" name="Text Box 56"/>
          <p:cNvSpPr txBox="1">
            <a:spLocks noChangeArrowheads="1"/>
          </p:cNvSpPr>
          <p:nvPr/>
        </p:nvSpPr>
        <p:spPr bwMode="auto">
          <a:xfrm>
            <a:off x="6667714" y="6221600"/>
            <a:ext cx="2673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 b="1" dirty="0">
                <a:solidFill>
                  <a:srgbClr val="0000FF"/>
                </a:solidFill>
                <a:ea typeface="华文中宋" pitchFamily="2" charset="-122"/>
              </a:rPr>
              <a:t>资产阶级代议制</a:t>
            </a:r>
          </a:p>
        </p:txBody>
      </p:sp>
      <p:sp>
        <p:nvSpPr>
          <p:cNvPr id="19558" name="Text Box 102"/>
          <p:cNvSpPr txBox="1">
            <a:spLocks noChangeArrowheads="1"/>
          </p:cNvSpPr>
          <p:nvPr/>
        </p:nvSpPr>
        <p:spPr bwMode="auto">
          <a:xfrm>
            <a:off x="5181601" y="1707860"/>
            <a:ext cx="272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 dirty="0">
                <a:ea typeface="华文中宋" pitchFamily="2" charset="-122"/>
              </a:rPr>
              <a:t>自下而上的革命、立法</a:t>
            </a:r>
          </a:p>
        </p:txBody>
      </p:sp>
      <p:sp>
        <p:nvSpPr>
          <p:cNvPr id="19559" name="Text Box 103"/>
          <p:cNvSpPr txBox="1">
            <a:spLocks noChangeArrowheads="1"/>
          </p:cNvSpPr>
          <p:nvPr/>
        </p:nvSpPr>
        <p:spPr bwMode="auto">
          <a:xfrm>
            <a:off x="8431455" y="1754623"/>
            <a:ext cx="323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000" b="1" dirty="0">
                <a:ea typeface="华文中宋" pitchFamily="2" charset="-122"/>
              </a:rPr>
              <a:t>自上而下的王朝战争、立法</a:t>
            </a:r>
          </a:p>
        </p:txBody>
      </p:sp>
      <p:sp>
        <p:nvSpPr>
          <p:cNvPr id="21" name="Text Box 52"/>
          <p:cNvSpPr txBox="1">
            <a:spLocks noChangeArrowheads="1"/>
          </p:cNvSpPr>
          <p:nvPr/>
        </p:nvSpPr>
        <p:spPr bwMode="auto">
          <a:xfrm>
            <a:off x="5307233" y="4788469"/>
            <a:ext cx="274947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0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总统、内阁对议会负责</a:t>
            </a:r>
            <a:endParaRPr lang="en-US" altLang="zh-CN" sz="2000" b="1" dirty="0" smtClean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20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立法权控制行政权</a:t>
            </a:r>
            <a:endParaRPr lang="zh-CN" altLang="en-US" sz="2000" b="1" dirty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2" name="Text Box 52"/>
          <p:cNvSpPr txBox="1">
            <a:spLocks noChangeArrowheads="1"/>
          </p:cNvSpPr>
          <p:nvPr/>
        </p:nvSpPr>
        <p:spPr bwMode="auto">
          <a:xfrm>
            <a:off x="9115659" y="4741789"/>
            <a:ext cx="223651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0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议会受皇帝制约</a:t>
            </a:r>
            <a:endParaRPr lang="en-US" altLang="zh-CN" sz="2000" b="1" dirty="0" smtClean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20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行政权控制立法权</a:t>
            </a:r>
            <a:endParaRPr lang="zh-CN" altLang="en-US" sz="2000" b="1" dirty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8" grpId="0" autoUpdateAnimBg="0"/>
      <p:bldP spid="19500" grpId="0"/>
      <p:bldP spid="19501" grpId="0"/>
      <p:bldP spid="19502" grpId="0"/>
      <p:bldP spid="19503" grpId="0"/>
      <p:bldP spid="19505" grpId="0"/>
      <p:bldP spid="19507" grpId="0"/>
      <p:bldP spid="19508" grpId="0"/>
      <p:bldP spid="19509" grpId="0"/>
      <p:bldP spid="19510" grpId="0"/>
      <p:bldP spid="19511" grpId="0"/>
      <p:bldP spid="19512" grpId="0"/>
      <p:bldP spid="19558" grpId="0"/>
      <p:bldP spid="19559" grpId="0"/>
      <p:bldP spid="21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64234" y="2370652"/>
            <a:ext cx="10310421" cy="4005263"/>
          </a:xfrm>
        </p:spPr>
        <p:txBody>
          <a:bodyPr rtlCol="0">
            <a:normAutofit/>
          </a:bodyPr>
          <a:lstStyle/>
          <a:p>
            <a:pPr marL="990600" lvl="1" indent="-533400">
              <a:lnSpc>
                <a:spcPct val="125000"/>
              </a:lnSpc>
              <a:buNone/>
              <a:defRPr/>
            </a:pPr>
            <a:r>
              <a:rPr lang="en-US" altLang="zh-CN" sz="2800" b="1" kern="1200" dirty="0">
                <a:latin typeface="+mn-ea"/>
              </a:rPr>
              <a:t>A.</a:t>
            </a:r>
            <a:r>
              <a:rPr lang="zh-CN" altLang="en-US" sz="2800" b="1" kern="1200" dirty="0">
                <a:latin typeface="+mn-ea"/>
              </a:rPr>
              <a:t>德国：首相经过议会同意</a:t>
            </a:r>
            <a:r>
              <a:rPr lang="zh-CN" altLang="en-US" sz="2800" b="1" kern="1200" dirty="0" smtClean="0">
                <a:latin typeface="+mn-ea"/>
              </a:rPr>
              <a:t>宣战</a:t>
            </a:r>
            <a:r>
              <a:rPr lang="zh-CN" altLang="en-US" sz="2800" b="1" dirty="0">
                <a:latin typeface="+mn-ea"/>
              </a:rPr>
              <a:t>；</a:t>
            </a:r>
            <a:r>
              <a:rPr lang="zh-CN" altLang="en-US" sz="2800" b="1" kern="1200" dirty="0" smtClean="0">
                <a:latin typeface="+mn-ea"/>
              </a:rPr>
              <a:t> </a:t>
            </a:r>
            <a:r>
              <a:rPr lang="zh-CN" altLang="en-US" sz="2800" b="1" kern="1200" dirty="0">
                <a:latin typeface="+mn-ea"/>
              </a:rPr>
              <a:t>法国：总统直接宣战</a:t>
            </a:r>
          </a:p>
          <a:p>
            <a:pPr marL="990600" lvl="1" indent="-533400">
              <a:lnSpc>
                <a:spcPct val="125000"/>
              </a:lnSpc>
              <a:buNone/>
              <a:defRPr/>
            </a:pPr>
            <a:r>
              <a:rPr lang="en-US" altLang="zh-CN" sz="2800" b="1" kern="1200" dirty="0">
                <a:latin typeface="+mn-ea"/>
              </a:rPr>
              <a:t>B.</a:t>
            </a:r>
            <a:r>
              <a:rPr lang="zh-CN" altLang="en-US" sz="2800" b="1" kern="1200" dirty="0">
                <a:latin typeface="+mn-ea"/>
              </a:rPr>
              <a:t>德国：议会直接宣战；法国：议会直接宣战</a:t>
            </a:r>
          </a:p>
          <a:p>
            <a:pPr marL="990600" lvl="1" indent="-533400">
              <a:lnSpc>
                <a:spcPct val="125000"/>
              </a:lnSpc>
              <a:buNone/>
              <a:defRPr/>
            </a:pPr>
            <a:r>
              <a:rPr lang="en-US" altLang="zh-CN" sz="2800" b="1" kern="1200" dirty="0">
                <a:latin typeface="+mn-ea"/>
              </a:rPr>
              <a:t>C.</a:t>
            </a:r>
            <a:r>
              <a:rPr lang="zh-CN" altLang="en-US" sz="2800" b="1" kern="1200" dirty="0">
                <a:latin typeface="+mn-ea"/>
              </a:rPr>
              <a:t>德国：皇帝直接宣战；</a:t>
            </a:r>
          </a:p>
          <a:p>
            <a:pPr marL="990600" lvl="1" indent="-533400">
              <a:lnSpc>
                <a:spcPct val="125000"/>
              </a:lnSpc>
              <a:buNone/>
              <a:defRPr/>
            </a:pPr>
            <a:r>
              <a:rPr lang="zh-CN" altLang="en-US" sz="2800" b="1" kern="1200" dirty="0" smtClean="0">
                <a:latin typeface="+mn-ea"/>
              </a:rPr>
              <a:t>  法国</a:t>
            </a:r>
            <a:r>
              <a:rPr lang="zh-CN" altLang="en-US" sz="2800" b="1" kern="1200" dirty="0">
                <a:latin typeface="+mn-ea"/>
              </a:rPr>
              <a:t>：总统提出法案，国防部长副署，议会</a:t>
            </a:r>
            <a:r>
              <a:rPr lang="zh-CN" altLang="en-US" sz="2800" b="1" kern="1200" dirty="0" smtClean="0">
                <a:latin typeface="+mn-ea"/>
              </a:rPr>
              <a:t>同意后</a:t>
            </a:r>
            <a:r>
              <a:rPr lang="zh-CN" altLang="en-US" sz="2800" b="1" kern="1200" dirty="0">
                <a:latin typeface="+mn-ea"/>
              </a:rPr>
              <a:t>总统宣战</a:t>
            </a:r>
          </a:p>
          <a:p>
            <a:pPr marL="990600" lvl="1" indent="-533400">
              <a:lnSpc>
                <a:spcPct val="125000"/>
              </a:lnSpc>
              <a:buNone/>
              <a:defRPr/>
            </a:pPr>
            <a:r>
              <a:rPr lang="en-US" altLang="zh-CN" sz="2800" b="1" dirty="0">
                <a:latin typeface="+mn-ea"/>
              </a:rPr>
              <a:t>D.</a:t>
            </a:r>
            <a:r>
              <a:rPr lang="zh-CN" altLang="en-US" sz="2800" b="1" dirty="0">
                <a:latin typeface="+mn-ea"/>
              </a:rPr>
              <a:t>德国：皇帝提出法案，议会同意后宣战；</a:t>
            </a:r>
          </a:p>
          <a:p>
            <a:pPr marL="609600" indent="-609600">
              <a:lnSpc>
                <a:spcPct val="125000"/>
              </a:lnSpc>
              <a:buNone/>
              <a:defRPr/>
            </a:pPr>
            <a:r>
              <a:rPr lang="zh-CN" altLang="en-US" b="1" dirty="0">
                <a:latin typeface="+mn-ea"/>
              </a:rPr>
              <a:t>     </a:t>
            </a:r>
            <a:r>
              <a:rPr lang="zh-CN" altLang="en-US" b="1" dirty="0" smtClean="0">
                <a:latin typeface="+mn-ea"/>
              </a:rPr>
              <a:t>法国</a:t>
            </a:r>
            <a:r>
              <a:rPr lang="zh-CN" altLang="en-US" b="1" dirty="0">
                <a:latin typeface="+mn-ea"/>
              </a:rPr>
              <a:t>：总统直接宣战 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18978" y="696353"/>
            <a:ext cx="1100093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en-US" altLang="zh-CN" sz="2800" dirty="0">
                <a:latin typeface="黑体" panose="02010600030101010101" pitchFamily="49" charset="-122"/>
                <a:ea typeface="黑体" panose="02010600030101010101" pitchFamily="49" charset="-122"/>
              </a:rPr>
              <a:t>1914-1918</a:t>
            </a:r>
            <a:r>
              <a:rPr lang="zh-CN" altLang="en-US" sz="2800" dirty="0">
                <a:latin typeface="黑体" panose="02010600030101010101" pitchFamily="49" charset="-122"/>
                <a:ea typeface="黑体" panose="02010600030101010101" pitchFamily="49" charset="-122"/>
              </a:rPr>
              <a:t>年的第一次世界大战期间，法、德两国是交战双方的主要成员国。萨拉热窝事件之后，德国首先向法国宣战，其后法国也对德宣战。请思考，在宣战之前，双方政府要经过那些程序？</a:t>
            </a:r>
          </a:p>
        </p:txBody>
      </p:sp>
      <p:sp>
        <p:nvSpPr>
          <p:cNvPr id="30725" name="WordArt 7"/>
          <p:cNvSpPr>
            <a:spLocks noChangeArrowheads="1" noChangeShapeType="1"/>
          </p:cNvSpPr>
          <p:nvPr/>
        </p:nvSpPr>
        <p:spPr bwMode="auto">
          <a:xfrm>
            <a:off x="343036" y="10553"/>
            <a:ext cx="2057400" cy="685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523"/>
              </a:avLst>
            </a:prstTxWarp>
          </a:bodyPr>
          <a:lstStyle/>
          <a:p>
            <a:pPr algn="ctr"/>
            <a:r>
              <a:rPr lang="zh-CN" altLang="en-US" sz="3200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活学活用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94315" y="3507475"/>
            <a:ext cx="9701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</a:t>
            </a:r>
            <a:endParaRPr lang="zh-CN" altLang="en-US" sz="8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autoUpdateAnimBg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21" name="Picture 13" descr="图片1_副本_副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55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1650999" y="89695"/>
            <a:ext cx="9144000" cy="719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微软雅黑" charset="-122"/>
                <a:ea typeface="微软雅黑" charset="-122"/>
              </a:rPr>
              <a:t>近代西方资本主义政体的建立</a:t>
            </a:r>
            <a:endParaRPr lang="zh-CN" altLang="en-US" sz="3600" b="1" dirty="0">
              <a:solidFill>
                <a:srgbClr val="FF0000"/>
              </a:solidFill>
              <a:latin typeface="微软雅黑" charset="-122"/>
              <a:ea typeface="微软雅黑" charset="-122"/>
            </a:endParaRPr>
          </a:p>
        </p:txBody>
      </p:sp>
      <p:pic>
        <p:nvPicPr>
          <p:cNvPr id="68613" name="Picture 5" descr="U867P1T1D4395928F21DT200409221728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774" y="1913104"/>
            <a:ext cx="576263" cy="38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4" name="Picture 6" descr="1777年6月14日正式使用的美国国旗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t="656" r="443" b="1312"/>
          <a:stretch>
            <a:fillRect/>
          </a:stretch>
        </p:blipFill>
        <p:spPr bwMode="auto">
          <a:xfrm>
            <a:off x="3429001" y="1905001"/>
            <a:ext cx="7207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7" descr="flag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528" y="1449436"/>
            <a:ext cx="647700" cy="38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1650999" y="5507609"/>
            <a:ext cx="9144000" cy="10826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微软雅黑" charset="-122"/>
                <a:ea typeface="微软雅黑" charset="-122"/>
              </a:rPr>
              <a:t>资本主义国家选择了不同类型的政体体现了政治制度的多样性，而都以代议制为核心又反映了一种民主潮流。</a:t>
            </a:r>
          </a:p>
        </p:txBody>
      </p:sp>
      <p:pic>
        <p:nvPicPr>
          <p:cNvPr id="68617" name="Picture 9" descr="xinsrc_89357937667811d6b5ce00b0d03f0b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933" y="1426225"/>
            <a:ext cx="431800" cy="4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22" name="AutoShape 14"/>
          <p:cNvSpPr>
            <a:spLocks noChangeArrowheads="1"/>
          </p:cNvSpPr>
          <p:nvPr/>
        </p:nvSpPr>
        <p:spPr bwMode="auto">
          <a:xfrm>
            <a:off x="4753045" y="830125"/>
            <a:ext cx="1755775" cy="533400"/>
          </a:xfrm>
          <a:prstGeom prst="wedgeRoundRectCallout">
            <a:avLst>
              <a:gd name="adj1" fmla="val -7324"/>
              <a:gd name="adj2" fmla="val 64880"/>
              <a:gd name="adj3" fmla="val 16667"/>
            </a:avLst>
          </a:prstGeom>
          <a:solidFill>
            <a:srgbClr val="00FF00">
              <a:alpha val="48000"/>
            </a:srgbClr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2000" b="1">
                <a:ea typeface="微软雅黑" charset="-122"/>
              </a:rPr>
              <a:t>君主立宪制</a:t>
            </a:r>
          </a:p>
        </p:txBody>
      </p:sp>
      <p:sp>
        <p:nvSpPr>
          <p:cNvPr id="68623" name="AutoShape 15"/>
          <p:cNvSpPr>
            <a:spLocks noChangeArrowheads="1"/>
          </p:cNvSpPr>
          <p:nvPr/>
        </p:nvSpPr>
        <p:spPr bwMode="auto">
          <a:xfrm>
            <a:off x="1981200" y="1219200"/>
            <a:ext cx="2057400" cy="533400"/>
          </a:xfrm>
          <a:prstGeom prst="wedgeRoundRectCallout">
            <a:avLst>
              <a:gd name="adj1" fmla="val 23069"/>
              <a:gd name="adj2" fmla="val 74403"/>
              <a:gd name="adj3" fmla="val 16667"/>
            </a:avLst>
          </a:prstGeom>
          <a:solidFill>
            <a:srgbClr val="00CCFF">
              <a:alpha val="67999"/>
            </a:srgbClr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2000" b="1">
                <a:ea typeface="微软雅黑" charset="-122"/>
              </a:rPr>
              <a:t>总统制共和制</a:t>
            </a:r>
          </a:p>
        </p:txBody>
      </p:sp>
      <p:sp>
        <p:nvSpPr>
          <p:cNvPr id="68625" name="AutoShape 17"/>
          <p:cNvSpPr>
            <a:spLocks noChangeArrowheads="1"/>
          </p:cNvSpPr>
          <p:nvPr/>
        </p:nvSpPr>
        <p:spPr bwMode="auto">
          <a:xfrm>
            <a:off x="7006228" y="1090280"/>
            <a:ext cx="1752600" cy="533400"/>
          </a:xfrm>
          <a:prstGeom prst="wedgeRoundRectCallout">
            <a:avLst>
              <a:gd name="adj1" fmla="val -44023"/>
              <a:gd name="adj2" fmla="val 67264"/>
              <a:gd name="adj3" fmla="val 16667"/>
            </a:avLst>
          </a:prstGeom>
          <a:solidFill>
            <a:srgbClr val="FFFF00">
              <a:alpha val="82001"/>
            </a:srgbClr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2000" b="1" dirty="0" smtClean="0">
                <a:ea typeface="微软雅黑" charset="-122"/>
              </a:rPr>
              <a:t>君主立宪制</a:t>
            </a:r>
            <a:endParaRPr lang="zh-CN" altLang="en-US" sz="2000" b="1" dirty="0">
              <a:ea typeface="微软雅黑" charset="-122"/>
            </a:endParaRPr>
          </a:p>
        </p:txBody>
      </p:sp>
      <p:sp>
        <p:nvSpPr>
          <p:cNvPr id="68626" name="AutoShape 18"/>
          <p:cNvSpPr>
            <a:spLocks noChangeArrowheads="1"/>
          </p:cNvSpPr>
          <p:nvPr/>
        </p:nvSpPr>
        <p:spPr bwMode="auto">
          <a:xfrm rot="10800000">
            <a:off x="4453528" y="2295692"/>
            <a:ext cx="1905000" cy="533400"/>
          </a:xfrm>
          <a:prstGeom prst="wedgeRoundRectCallout">
            <a:avLst>
              <a:gd name="adj1" fmla="val -37255"/>
              <a:gd name="adj2" fmla="val 67259"/>
              <a:gd name="adj3" fmla="val 16667"/>
            </a:avLst>
          </a:prstGeom>
          <a:solidFill>
            <a:srgbClr val="FF0000">
              <a:alpha val="78000"/>
            </a:srgbClr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anchor="ctr"/>
          <a:lstStyle/>
          <a:p>
            <a:pPr algn="ctr"/>
            <a:r>
              <a:rPr lang="zh-CN" altLang="en-US" sz="2000" b="1" dirty="0">
                <a:ea typeface="微软雅黑" charset="-122"/>
              </a:rPr>
              <a:t>议会共和制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6" grpId="0" animBg="1"/>
      <p:bldP spid="68622" grpId="0" animBg="1"/>
      <p:bldP spid="68623" grpId="0" animBg="1"/>
      <p:bldP spid="68625" grpId="0" animBg="1"/>
      <p:bldP spid="686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2"/>
          <p:cNvSpPr txBox="1">
            <a:spLocks noChangeArrowheads="1"/>
          </p:cNvSpPr>
          <p:nvPr/>
        </p:nvSpPr>
        <p:spPr bwMode="auto">
          <a:xfrm>
            <a:off x="3111137" y="0"/>
            <a:ext cx="6148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ea typeface="隶书" panose="02010509060101010101" pitchFamily="49" charset="-122"/>
              </a:rPr>
              <a:t>近代西方资本主义政体的确立</a:t>
            </a:r>
          </a:p>
        </p:txBody>
      </p:sp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1140133" y="990600"/>
            <a:ext cx="10182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华文中宋" pitchFamily="2" charset="-122"/>
                <a:ea typeface="华文中宋" pitchFamily="2" charset="-122"/>
              </a:rPr>
              <a:t>英国</a:t>
            </a:r>
            <a:r>
              <a:rPr lang="en-US" altLang="zh-CN" sz="2800" b="1" dirty="0">
                <a:latin typeface="华文中宋" pitchFamily="2" charset="-122"/>
                <a:ea typeface="华文中宋" pitchFamily="2" charset="-122"/>
              </a:rPr>
              <a:t>:</a:t>
            </a: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1140133" y="2317750"/>
            <a:ext cx="10182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华文中宋" pitchFamily="2" charset="-122"/>
                <a:ea typeface="华文中宋" pitchFamily="2" charset="-122"/>
              </a:rPr>
              <a:t>美国</a:t>
            </a:r>
            <a:r>
              <a:rPr lang="en-US" altLang="zh-CN" sz="2800" b="1">
                <a:latin typeface="华文中宋" pitchFamily="2" charset="-122"/>
                <a:ea typeface="华文中宋" pitchFamily="2" charset="-122"/>
              </a:rPr>
              <a:t>:</a:t>
            </a:r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1140133" y="3681413"/>
            <a:ext cx="10182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华文中宋" pitchFamily="2" charset="-122"/>
                <a:ea typeface="华文中宋" pitchFamily="2" charset="-122"/>
              </a:rPr>
              <a:t>法国</a:t>
            </a:r>
            <a:r>
              <a:rPr lang="en-US" altLang="zh-CN" sz="2800" b="1">
                <a:latin typeface="华文中宋" pitchFamily="2" charset="-122"/>
                <a:ea typeface="华文中宋" pitchFamily="2" charset="-122"/>
              </a:rPr>
              <a:t>:</a:t>
            </a:r>
          </a:p>
        </p:txBody>
      </p:sp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1140133" y="4981575"/>
            <a:ext cx="10182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华文中宋" pitchFamily="2" charset="-122"/>
                <a:ea typeface="华文中宋" pitchFamily="2" charset="-122"/>
              </a:rPr>
              <a:t>德国</a:t>
            </a:r>
            <a:r>
              <a:rPr lang="en-US" altLang="zh-CN" sz="2800" b="1">
                <a:latin typeface="华文中宋" pitchFamily="2" charset="-122"/>
                <a:ea typeface="华文中宋" pitchFamily="2" charset="-122"/>
              </a:rPr>
              <a:t>:</a:t>
            </a:r>
          </a:p>
        </p:txBody>
      </p:sp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2054533" y="990600"/>
            <a:ext cx="31726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华文中宋" pitchFamily="2" charset="-122"/>
                <a:ea typeface="华文中宋" pitchFamily="2" charset="-122"/>
              </a:rPr>
              <a:t>斯图亚特王朝 专制</a:t>
            </a:r>
          </a:p>
        </p:txBody>
      </p:sp>
      <p:sp>
        <p:nvSpPr>
          <p:cNvPr id="135176" name="AutoShape 8"/>
          <p:cNvSpPr>
            <a:spLocks noChangeArrowheads="1"/>
          </p:cNvSpPr>
          <p:nvPr/>
        </p:nvSpPr>
        <p:spPr bwMode="auto">
          <a:xfrm>
            <a:off x="5227196" y="1143000"/>
            <a:ext cx="2760741" cy="251274"/>
          </a:xfrm>
          <a:prstGeom prst="rightArrow">
            <a:avLst>
              <a:gd name="adj1" fmla="val 50000"/>
              <a:gd name="adj2" fmla="val 20625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14999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5177" name="Text Box 9"/>
          <p:cNvSpPr txBox="1">
            <a:spLocks noChangeArrowheads="1"/>
          </p:cNvSpPr>
          <p:nvPr/>
        </p:nvSpPr>
        <p:spPr bwMode="auto">
          <a:xfrm>
            <a:off x="8368937" y="990600"/>
            <a:ext cx="30572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华文中宋" pitchFamily="2" charset="-122"/>
                <a:ea typeface="华文中宋" pitchFamily="2" charset="-122"/>
              </a:rPr>
              <a:t>议会制君主立宪制</a:t>
            </a:r>
            <a:endParaRPr lang="zh-CN" altLang="en-US" sz="2800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35178" name="Text Box 10"/>
          <p:cNvSpPr txBox="1">
            <a:spLocks noChangeArrowheads="1"/>
          </p:cNvSpPr>
          <p:nvPr/>
        </p:nvSpPr>
        <p:spPr bwMode="auto">
          <a:xfrm>
            <a:off x="2054532" y="2286000"/>
            <a:ext cx="2698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华文中宋" pitchFamily="2" charset="-122"/>
                <a:ea typeface="华文中宋" pitchFamily="2" charset="-122"/>
              </a:rPr>
              <a:t>英国的殖民统治</a:t>
            </a:r>
          </a:p>
        </p:txBody>
      </p:sp>
      <p:sp>
        <p:nvSpPr>
          <p:cNvPr id="135179" name="AutoShape 11"/>
          <p:cNvSpPr>
            <a:spLocks noChangeArrowheads="1"/>
          </p:cNvSpPr>
          <p:nvPr/>
        </p:nvSpPr>
        <p:spPr bwMode="auto">
          <a:xfrm>
            <a:off x="5150996" y="5105399"/>
            <a:ext cx="2532141" cy="343833"/>
          </a:xfrm>
          <a:prstGeom prst="rightArrow">
            <a:avLst>
              <a:gd name="adj1" fmla="val 50000"/>
              <a:gd name="adj2" fmla="val 1750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14999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5180" name="AutoShape 12"/>
          <p:cNvSpPr>
            <a:spLocks noChangeArrowheads="1"/>
          </p:cNvSpPr>
          <p:nvPr/>
        </p:nvSpPr>
        <p:spPr bwMode="auto">
          <a:xfrm>
            <a:off x="5016137" y="2362200"/>
            <a:ext cx="2743200" cy="293410"/>
          </a:xfrm>
          <a:prstGeom prst="rightArrow">
            <a:avLst>
              <a:gd name="adj1" fmla="val 50000"/>
              <a:gd name="adj2" fmla="val 18125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14999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5181" name="Text Box 13"/>
          <p:cNvSpPr txBox="1">
            <a:spLocks noChangeArrowheads="1"/>
          </p:cNvSpPr>
          <p:nvPr/>
        </p:nvSpPr>
        <p:spPr bwMode="auto">
          <a:xfrm>
            <a:off x="2054533" y="3657600"/>
            <a:ext cx="24545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华文中宋" pitchFamily="2" charset="-122"/>
                <a:ea typeface="华文中宋" pitchFamily="2" charset="-122"/>
              </a:rPr>
              <a:t>波旁王朝 专制</a:t>
            </a:r>
          </a:p>
        </p:txBody>
      </p:sp>
      <p:sp>
        <p:nvSpPr>
          <p:cNvPr id="135182" name="Text Box 14"/>
          <p:cNvSpPr txBox="1">
            <a:spLocks noChangeArrowheads="1"/>
          </p:cNvSpPr>
          <p:nvPr/>
        </p:nvSpPr>
        <p:spPr bwMode="auto">
          <a:xfrm>
            <a:off x="8292737" y="3581400"/>
            <a:ext cx="23391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华文中宋" pitchFamily="2" charset="-122"/>
                <a:ea typeface="华文中宋" pitchFamily="2" charset="-122"/>
              </a:rPr>
              <a:t>议会制共和制</a:t>
            </a:r>
          </a:p>
        </p:txBody>
      </p:sp>
      <p:sp>
        <p:nvSpPr>
          <p:cNvPr id="135183" name="Text Box 15"/>
          <p:cNvSpPr txBox="1">
            <a:spLocks noChangeArrowheads="1"/>
          </p:cNvSpPr>
          <p:nvPr/>
        </p:nvSpPr>
        <p:spPr bwMode="auto">
          <a:xfrm>
            <a:off x="1978333" y="4953000"/>
            <a:ext cx="31726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华文中宋" pitchFamily="2" charset="-122"/>
                <a:ea typeface="华文中宋" pitchFamily="2" charset="-122"/>
              </a:rPr>
              <a:t>四分五裂</a:t>
            </a:r>
            <a:r>
              <a:rPr lang="zh-CN" altLang="zh-CN" sz="2800" b="1">
                <a:latin typeface="华文中宋" pitchFamily="2" charset="-122"/>
                <a:ea typeface="华文中宋" pitchFamily="2" charset="-122"/>
              </a:rPr>
              <a:t>,</a:t>
            </a:r>
            <a:r>
              <a:rPr lang="zh-CN" altLang="en-US" sz="2800" b="1">
                <a:latin typeface="华文中宋" pitchFamily="2" charset="-122"/>
                <a:ea typeface="华文中宋" pitchFamily="2" charset="-122"/>
              </a:rPr>
              <a:t>邦国专制</a:t>
            </a:r>
          </a:p>
        </p:txBody>
      </p:sp>
      <p:sp>
        <p:nvSpPr>
          <p:cNvPr id="135185" name="Text Box 17"/>
          <p:cNvSpPr txBox="1">
            <a:spLocks noChangeArrowheads="1"/>
          </p:cNvSpPr>
          <p:nvPr/>
        </p:nvSpPr>
        <p:spPr bwMode="auto">
          <a:xfrm>
            <a:off x="8292737" y="2209800"/>
            <a:ext cx="23391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华文中宋" pitchFamily="2" charset="-122"/>
                <a:ea typeface="华文中宋" pitchFamily="2" charset="-122"/>
              </a:rPr>
              <a:t>总统制共和制</a:t>
            </a:r>
          </a:p>
        </p:txBody>
      </p:sp>
      <p:sp>
        <p:nvSpPr>
          <p:cNvPr id="135186" name="Line 18"/>
          <p:cNvSpPr>
            <a:spLocks noChangeShapeType="1"/>
          </p:cNvSpPr>
          <p:nvPr/>
        </p:nvSpPr>
        <p:spPr bwMode="auto">
          <a:xfrm flipV="1">
            <a:off x="5016137" y="3657600"/>
            <a:ext cx="4572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5187" name="Line 19"/>
          <p:cNvSpPr>
            <a:spLocks noChangeShapeType="1"/>
          </p:cNvSpPr>
          <p:nvPr/>
        </p:nvSpPr>
        <p:spPr bwMode="auto">
          <a:xfrm>
            <a:off x="5473337" y="3657600"/>
            <a:ext cx="3048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5188" name="Line 20"/>
          <p:cNvSpPr>
            <a:spLocks noChangeShapeType="1"/>
          </p:cNvSpPr>
          <p:nvPr/>
        </p:nvSpPr>
        <p:spPr bwMode="auto">
          <a:xfrm flipV="1">
            <a:off x="5778137" y="3733800"/>
            <a:ext cx="533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5189" name="Line 21"/>
          <p:cNvSpPr>
            <a:spLocks noChangeShapeType="1"/>
          </p:cNvSpPr>
          <p:nvPr/>
        </p:nvSpPr>
        <p:spPr bwMode="auto">
          <a:xfrm>
            <a:off x="6311537" y="3733800"/>
            <a:ext cx="3048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5190" name="Line 22"/>
          <p:cNvSpPr>
            <a:spLocks noChangeShapeType="1"/>
          </p:cNvSpPr>
          <p:nvPr/>
        </p:nvSpPr>
        <p:spPr bwMode="auto">
          <a:xfrm flipV="1">
            <a:off x="6616337" y="3733800"/>
            <a:ext cx="4572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5191" name="Line 23"/>
          <p:cNvSpPr>
            <a:spLocks noChangeShapeType="1"/>
          </p:cNvSpPr>
          <p:nvPr/>
        </p:nvSpPr>
        <p:spPr bwMode="auto">
          <a:xfrm>
            <a:off x="7073537" y="37338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5192" name="Text Box 24"/>
          <p:cNvSpPr txBox="1">
            <a:spLocks noChangeArrowheads="1"/>
          </p:cNvSpPr>
          <p:nvPr/>
        </p:nvSpPr>
        <p:spPr bwMode="auto">
          <a:xfrm>
            <a:off x="5620108" y="744260"/>
            <a:ext cx="16209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ea typeface="微软雅黑" charset="-122"/>
              </a:rPr>
              <a:t>光荣革命</a:t>
            </a:r>
            <a:endParaRPr lang="zh-CN" altLang="en-US" sz="2800" b="1" dirty="0">
              <a:solidFill>
                <a:srgbClr val="FF0000"/>
              </a:solidFill>
              <a:ea typeface="微软雅黑" charset="-122"/>
            </a:endParaRPr>
          </a:p>
        </p:txBody>
      </p:sp>
      <p:sp>
        <p:nvSpPr>
          <p:cNvPr id="135193" name="Text Box 25"/>
          <p:cNvSpPr txBox="1">
            <a:spLocks noChangeArrowheads="1"/>
          </p:cNvSpPr>
          <p:nvPr/>
        </p:nvSpPr>
        <p:spPr bwMode="auto">
          <a:xfrm>
            <a:off x="4947456" y="1849160"/>
            <a:ext cx="23391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ea typeface="微软雅黑" charset="-122"/>
              </a:rPr>
              <a:t>美国独立战争</a:t>
            </a:r>
            <a:endParaRPr lang="zh-CN" altLang="en-US" sz="2800" b="1" dirty="0">
              <a:solidFill>
                <a:srgbClr val="FF0000"/>
              </a:solidFill>
              <a:ea typeface="微软雅黑" charset="-122"/>
            </a:endParaRPr>
          </a:p>
        </p:txBody>
      </p:sp>
      <p:sp>
        <p:nvSpPr>
          <p:cNvPr id="135194" name="Text Box 26"/>
          <p:cNvSpPr txBox="1">
            <a:spLocks noChangeArrowheads="1"/>
          </p:cNvSpPr>
          <p:nvPr/>
        </p:nvSpPr>
        <p:spPr bwMode="auto">
          <a:xfrm>
            <a:off x="5093508" y="3074661"/>
            <a:ext cx="19800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ea typeface="微软雅黑" charset="-122"/>
              </a:rPr>
              <a:t>革命、斗争</a:t>
            </a:r>
          </a:p>
        </p:txBody>
      </p:sp>
      <p:sp>
        <p:nvSpPr>
          <p:cNvPr id="135195" name="Text Box 27"/>
          <p:cNvSpPr txBox="1">
            <a:spLocks noChangeArrowheads="1"/>
          </p:cNvSpPr>
          <p:nvPr/>
        </p:nvSpPr>
        <p:spPr bwMode="auto">
          <a:xfrm>
            <a:off x="5087326" y="4700069"/>
            <a:ext cx="23391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ea typeface="微软雅黑" charset="-122"/>
              </a:rPr>
              <a:t>三次王朝</a:t>
            </a:r>
            <a:r>
              <a:rPr lang="zh-CN" altLang="en-US" sz="2800" b="1" dirty="0">
                <a:solidFill>
                  <a:srgbClr val="FF0000"/>
                </a:solidFill>
                <a:ea typeface="微软雅黑" charset="-122"/>
              </a:rPr>
              <a:t>战争</a:t>
            </a:r>
          </a:p>
        </p:txBody>
      </p:sp>
      <p:sp>
        <p:nvSpPr>
          <p:cNvPr id="135196" name="Text Box 28"/>
          <p:cNvSpPr txBox="1">
            <a:spLocks noChangeArrowheads="1"/>
          </p:cNvSpPr>
          <p:nvPr/>
        </p:nvSpPr>
        <p:spPr bwMode="auto">
          <a:xfrm>
            <a:off x="7369407" y="990600"/>
            <a:ext cx="923330" cy="496208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14999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r>
              <a:rPr lang="zh-CN" altLang="en-US" sz="4800" dirty="0"/>
              <a:t>    </a:t>
            </a:r>
            <a:r>
              <a:rPr lang="zh-CN" altLang="en-US" sz="4400" dirty="0"/>
              <a:t> </a:t>
            </a:r>
            <a:r>
              <a:rPr lang="zh-CN" altLang="en-US" sz="4400" dirty="0">
                <a:solidFill>
                  <a:srgbClr val="FF0000"/>
                </a:solidFill>
              </a:rPr>
              <a:t>立          </a:t>
            </a:r>
            <a:r>
              <a:rPr lang="zh-CN" altLang="en-US" sz="4400" dirty="0" smtClean="0">
                <a:solidFill>
                  <a:srgbClr val="FF0000"/>
                </a:solidFill>
              </a:rPr>
              <a:t>  </a:t>
            </a:r>
            <a:r>
              <a:rPr lang="zh-CN" altLang="en-US" sz="4400" dirty="0">
                <a:solidFill>
                  <a:srgbClr val="FF0000"/>
                </a:solidFill>
              </a:rPr>
              <a:t>法</a:t>
            </a:r>
            <a:r>
              <a:rPr lang="zh-CN" altLang="en-US" sz="4800" dirty="0">
                <a:solidFill>
                  <a:srgbClr val="FF0000"/>
                </a:solidFill>
              </a:rPr>
              <a:t>                </a:t>
            </a:r>
          </a:p>
        </p:txBody>
      </p:sp>
      <p:sp>
        <p:nvSpPr>
          <p:cNvPr id="135197" name="Text Box 29"/>
          <p:cNvSpPr txBox="1">
            <a:spLocks noChangeArrowheads="1"/>
          </p:cNvSpPr>
          <p:nvPr/>
        </p:nvSpPr>
        <p:spPr bwMode="auto">
          <a:xfrm>
            <a:off x="8292737" y="4926013"/>
            <a:ext cx="30572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ea typeface="华文中宋" pitchFamily="2" charset="-122"/>
              </a:rPr>
              <a:t>二元制君主立宪制</a:t>
            </a:r>
            <a:endParaRPr lang="zh-CN" altLang="en-US" sz="2800" b="1" dirty="0">
              <a:ea typeface="华文中宋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978333" y="5491651"/>
            <a:ext cx="8550169" cy="885220"/>
            <a:chOff x="1978333" y="5491651"/>
            <a:chExt cx="8550169" cy="885220"/>
          </a:xfrm>
        </p:grpSpPr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1978333" y="5741661"/>
              <a:ext cx="23391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accent1">
                          <a:alpha val="14999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b="1" dirty="0" smtClean="0">
                  <a:latin typeface="华文中宋" pitchFamily="2" charset="-122"/>
                  <a:ea typeface="华文中宋" pitchFamily="2" charset="-122"/>
                </a:rPr>
                <a:t>专制（人治）</a:t>
              </a:r>
              <a:endParaRPr lang="zh-CN" altLang="en-US" sz="2800" b="1" dirty="0">
                <a:latin typeface="华文中宋" pitchFamily="2" charset="-122"/>
                <a:ea typeface="华文中宋" pitchFamily="2" charset="-122"/>
              </a:endParaRPr>
            </a:p>
          </p:txBody>
        </p:sp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8189400" y="5853651"/>
              <a:ext cx="23391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accent1">
                          <a:alpha val="14999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b="1" dirty="0" smtClean="0">
                  <a:latin typeface="华文中宋" pitchFamily="2" charset="-122"/>
                  <a:ea typeface="华文中宋" pitchFamily="2" charset="-122"/>
                </a:rPr>
                <a:t>民主（法制）</a:t>
              </a:r>
              <a:endParaRPr lang="zh-CN" altLang="en-US" sz="2800" b="1" dirty="0">
                <a:latin typeface="华文中宋" pitchFamily="2" charset="-122"/>
                <a:ea typeface="华文中宋" pitchFamily="2" charset="-122"/>
              </a:endParaRPr>
            </a:p>
          </p:txBody>
        </p:sp>
        <p:sp>
          <p:nvSpPr>
            <p:cNvPr id="31" name="AutoShape 11"/>
            <p:cNvSpPr>
              <a:spLocks noChangeArrowheads="1"/>
            </p:cNvSpPr>
            <p:nvPr/>
          </p:nvSpPr>
          <p:spPr bwMode="auto">
            <a:xfrm>
              <a:off x="5016137" y="6016176"/>
              <a:ext cx="2532141" cy="343833"/>
            </a:xfrm>
            <a:prstGeom prst="rightArrow">
              <a:avLst>
                <a:gd name="adj1" fmla="val 50000"/>
                <a:gd name="adj2" fmla="val 175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1">
                    <a:alpha val="14999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" name="Text Box 15"/>
            <p:cNvSpPr txBox="1">
              <a:spLocks noChangeArrowheads="1"/>
            </p:cNvSpPr>
            <p:nvPr/>
          </p:nvSpPr>
          <p:spPr bwMode="auto">
            <a:xfrm>
              <a:off x="4900249" y="5491651"/>
              <a:ext cx="2478088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1499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33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600" b="1" dirty="0">
                  <a:solidFill>
                    <a:srgbClr val="0033CC"/>
                  </a:solidFill>
                  <a:ea typeface="方正舒体" panose="02010601030101010101" pitchFamily="2" charset="-122"/>
                </a:rPr>
                <a:t>漫长而曲折</a:t>
              </a:r>
            </a:p>
          </p:txBody>
        </p:sp>
      </p:grp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10274722" y="5843282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00CC"/>
                </a:solidFill>
                <a:ea typeface="华文中宋" pitchFamily="2" charset="-122"/>
              </a:rPr>
              <a:t>趋势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5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5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5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5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7" grpId="0"/>
      <p:bldP spid="135182" grpId="0"/>
      <p:bldP spid="135185" grpId="0"/>
      <p:bldP spid="135192" grpId="0"/>
      <p:bldP spid="135193" grpId="0"/>
      <p:bldP spid="135194" grpId="0"/>
      <p:bldP spid="135195" grpId="0"/>
      <p:bldP spid="135196" grpId="0" animBg="1"/>
      <p:bldP spid="1351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4427" y="0"/>
            <a:ext cx="10515600" cy="1325563"/>
          </a:xfrm>
        </p:spPr>
        <p:txBody>
          <a:bodyPr/>
          <a:lstStyle/>
          <a:p>
            <a:r>
              <a:rPr lang="zh-CN" altLang="en-US" dirty="0" smtClean="0"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一、法国的政治民主化进程</a:t>
            </a:r>
            <a:endParaRPr lang="zh-CN" altLang="en-US" dirty="0">
              <a:latin typeface="方正大标宋_GBK" panose="03000509000000000000" pitchFamily="65" charset="-122"/>
              <a:ea typeface="方正大标宋_GBK" panose="03000509000000000000" pitchFamily="65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74427" y="1148414"/>
            <a:ext cx="5797094" cy="3996416"/>
            <a:chOff x="3268570" y="1650874"/>
            <a:chExt cx="8154245" cy="482641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68570" y="1740385"/>
              <a:ext cx="8154245" cy="473690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4560102" y="1650874"/>
              <a:ext cx="1219651" cy="55754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黑体" panose="02010600030101010101" pitchFamily="49" charset="-122"/>
                  <a:ea typeface="黑体" panose="02010600030101010101" pitchFamily="49" charset="-122"/>
                </a:rPr>
                <a:t>国王</a:t>
              </a:r>
              <a:endParaRPr lang="zh-CN" altLang="en-US" sz="2400" b="1" dirty="0"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649539" y="2629976"/>
              <a:ext cx="3588420" cy="55754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黑体" panose="02010600030101010101" pitchFamily="49" charset="-122"/>
                  <a:ea typeface="黑体" panose="02010600030101010101" pitchFamily="49" charset="-122"/>
                </a:rPr>
                <a:t>第一等级（教士）</a:t>
              </a:r>
              <a:endParaRPr lang="zh-CN" altLang="en-US" sz="2400" b="1" dirty="0"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631423" y="3613505"/>
              <a:ext cx="3606536" cy="55754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黑体" panose="02010600030101010101" pitchFamily="49" charset="-122"/>
                  <a:ea typeface="黑体" panose="02010600030101010101" pitchFamily="49" charset="-122"/>
                </a:rPr>
                <a:t>第二等级（贵族）</a:t>
              </a:r>
              <a:endParaRPr lang="zh-CN" altLang="en-US" sz="2400" b="1" dirty="0"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461630" y="4316949"/>
              <a:ext cx="3024533" cy="1003584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黑体" panose="02010600030101010101" pitchFamily="49" charset="-122"/>
                  <a:ea typeface="黑体" panose="02010600030101010101" pitchFamily="49" charset="-122"/>
                </a:rPr>
                <a:t>第三等级：</a:t>
              </a:r>
              <a:endParaRPr lang="en-US" altLang="zh-CN" sz="2400" b="1" dirty="0" smtClean="0">
                <a:latin typeface="黑体" panose="02010600030101010101" pitchFamily="49" charset="-122"/>
                <a:ea typeface="黑体" panose="02010600030101010101" pitchFamily="49" charset="-122"/>
              </a:endParaRPr>
            </a:p>
            <a:p>
              <a:r>
                <a:rPr lang="zh-CN" altLang="en-US" sz="2400" b="1" dirty="0" smtClean="0">
                  <a:latin typeface="黑体" panose="02010600030101010101" pitchFamily="49" charset="-122"/>
                  <a:ea typeface="黑体" panose="02010600030101010101" pitchFamily="49" charset="-122"/>
                </a:rPr>
                <a:t>资产阶级</a:t>
              </a:r>
              <a:endParaRPr lang="zh-CN" altLang="en-US" sz="2400" b="1" dirty="0"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455650" y="5386230"/>
              <a:ext cx="3030513" cy="1003584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黑体" panose="02010600030101010101" pitchFamily="49" charset="-122"/>
                  <a:ea typeface="黑体" panose="02010600030101010101" pitchFamily="49" charset="-122"/>
                </a:rPr>
                <a:t>工匠、城市贫民、农民</a:t>
              </a:r>
              <a:endParaRPr lang="zh-CN" altLang="en-US" sz="2400" b="1" dirty="0"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275211" y="983486"/>
            <a:ext cx="483870" cy="225171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800" b="1" dirty="0">
                <a:latin typeface="黑体" panose="02010600030101010101" pitchFamily="49" charset="-122"/>
                <a:ea typeface="黑体" panose="02010600030101010101" pitchFamily="49" charset="-122"/>
              </a:rPr>
              <a:t>统治阶级</a:t>
            </a:r>
          </a:p>
        </p:txBody>
      </p:sp>
      <p:sp>
        <p:nvSpPr>
          <p:cNvPr id="11" name="矩形 10"/>
          <p:cNvSpPr/>
          <p:nvPr/>
        </p:nvSpPr>
        <p:spPr>
          <a:xfrm>
            <a:off x="311781" y="3356003"/>
            <a:ext cx="483870" cy="225171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800" b="1" dirty="0">
                <a:latin typeface="黑体" panose="02010600030101010101" pitchFamily="49" charset="-122"/>
                <a:ea typeface="黑体" panose="02010600030101010101" pitchFamily="49" charset="-122"/>
              </a:rPr>
              <a:t>被统治阶级</a:t>
            </a:r>
          </a:p>
        </p:txBody>
      </p:sp>
      <p:pic>
        <p:nvPicPr>
          <p:cNvPr id="14" name="内容占位符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98436" y="1176386"/>
            <a:ext cx="5525125" cy="389601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759081" y="5336640"/>
            <a:ext cx="113963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0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三级会议：法国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中世纪的等级代表会议。参加者</a:t>
            </a:r>
            <a:r>
              <a:rPr lang="zh-CN" altLang="en-US" sz="2400" b="1" dirty="0" smtClean="0">
                <a:solidFill>
                  <a:srgbClr val="0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有三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个等级的代表。一二等级是特权等级，总数不足全国人口的</a:t>
            </a:r>
            <a:r>
              <a:rPr lang="en-US" altLang="zh-CN" sz="2400" b="1" dirty="0">
                <a:solidFill>
                  <a:srgbClr val="0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2%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，占有全国</a:t>
            </a:r>
            <a:r>
              <a:rPr lang="en-US" altLang="zh-CN" sz="2400" b="1" dirty="0">
                <a:solidFill>
                  <a:srgbClr val="0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35%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的地产，垄断军政教会司法职务，并享有</a:t>
            </a:r>
            <a:r>
              <a:rPr lang="zh-CN" altLang="en-US" sz="2400" b="1" dirty="0">
                <a:solidFill>
                  <a:srgbClr val="FF66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免税权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。其他阶层为第三等级，</a:t>
            </a:r>
            <a:r>
              <a:rPr lang="zh-CN" altLang="en-US" sz="2400" b="1" dirty="0">
                <a:solidFill>
                  <a:srgbClr val="FF66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政治上无权，同时承担国家的赋税。</a:t>
            </a:r>
          </a:p>
        </p:txBody>
      </p:sp>
      <p:pic>
        <p:nvPicPr>
          <p:cNvPr id="17" name="Picture 4" descr="法国第三等级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353" y="843781"/>
            <a:ext cx="4505325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Group 2"/>
          <p:cNvGraphicFramePr>
            <a:graphicFrameLocks noGrp="1"/>
          </p:cNvGraphicFramePr>
          <p:nvPr/>
        </p:nvGraphicFramePr>
        <p:xfrm>
          <a:off x="2156" y="2"/>
          <a:ext cx="12155412" cy="6857871"/>
        </p:xfrm>
        <a:graphic>
          <a:graphicData uri="http://schemas.openxmlformats.org/drawingml/2006/table">
            <a:tbl>
              <a:tblPr/>
              <a:tblGrid>
                <a:gridCol w="1959569"/>
                <a:gridCol w="2655474"/>
                <a:gridCol w="2427880"/>
                <a:gridCol w="2665186"/>
                <a:gridCol w="2447303"/>
              </a:tblGrid>
              <a:tr h="5251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不同点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英国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德国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美国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法国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52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政体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5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权力中心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342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国家元首及其产生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34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国家元首的地位和职权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342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政府首脑及其产生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52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行政权归属于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52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立法权归属于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52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特点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25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确立标志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相同点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135" name="Rectangle 55"/>
          <p:cNvSpPr>
            <a:spLocks noChangeArrowheads="1"/>
          </p:cNvSpPr>
          <p:nvPr/>
        </p:nvSpPr>
        <p:spPr bwMode="auto">
          <a:xfrm>
            <a:off x="1964275" y="57388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2400" b="1" dirty="0" smtClean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议会制君主立宪制</a:t>
            </a:r>
            <a:endParaRPr lang="zh-CN" altLang="en-US" sz="2400" b="1" dirty="0">
              <a:solidFill>
                <a:srgbClr val="3333FF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46136" name="Rectangle 56"/>
          <p:cNvSpPr>
            <a:spLocks noChangeArrowheads="1"/>
          </p:cNvSpPr>
          <p:nvPr/>
        </p:nvSpPr>
        <p:spPr bwMode="auto">
          <a:xfrm>
            <a:off x="4979988" y="1756941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皇帝、世袭</a:t>
            </a:r>
          </a:p>
        </p:txBody>
      </p:sp>
      <p:sp>
        <p:nvSpPr>
          <p:cNvPr id="46137" name="Rectangle 57"/>
          <p:cNvSpPr>
            <a:spLocks noChangeArrowheads="1"/>
          </p:cNvSpPr>
          <p:nvPr/>
        </p:nvSpPr>
        <p:spPr bwMode="auto">
          <a:xfrm>
            <a:off x="7058026" y="600064"/>
            <a:ext cx="297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 smtClean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总统制民主共和制</a:t>
            </a:r>
            <a:endParaRPr lang="zh-CN" altLang="en-US" sz="2400" b="1" dirty="0">
              <a:solidFill>
                <a:srgbClr val="3333FF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46138" name="Rectangle 58"/>
          <p:cNvSpPr>
            <a:spLocks noChangeArrowheads="1"/>
          </p:cNvSpPr>
          <p:nvPr/>
        </p:nvSpPr>
        <p:spPr bwMode="auto">
          <a:xfrm>
            <a:off x="7572375" y="1759727"/>
            <a:ext cx="170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总统、选举</a:t>
            </a:r>
          </a:p>
        </p:txBody>
      </p:sp>
      <p:sp>
        <p:nvSpPr>
          <p:cNvPr id="46139" name="Rectangle 59"/>
          <p:cNvSpPr>
            <a:spLocks noChangeArrowheads="1"/>
          </p:cNvSpPr>
          <p:nvPr/>
        </p:nvSpPr>
        <p:spPr bwMode="auto">
          <a:xfrm>
            <a:off x="10074203" y="1748690"/>
            <a:ext cx="197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总统、选举</a:t>
            </a:r>
          </a:p>
        </p:txBody>
      </p:sp>
      <p:sp>
        <p:nvSpPr>
          <p:cNvPr id="46140" name="Rectangle 60"/>
          <p:cNvSpPr>
            <a:spLocks noChangeArrowheads="1"/>
          </p:cNvSpPr>
          <p:nvPr/>
        </p:nvSpPr>
        <p:spPr bwMode="auto">
          <a:xfrm>
            <a:off x="2450460" y="3214919"/>
            <a:ext cx="1600200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首相 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议会产生</a:t>
            </a:r>
          </a:p>
        </p:txBody>
      </p:sp>
      <p:sp>
        <p:nvSpPr>
          <p:cNvPr id="46141" name="Rectangle 61"/>
          <p:cNvSpPr>
            <a:spLocks noChangeArrowheads="1"/>
          </p:cNvSpPr>
          <p:nvPr/>
        </p:nvSpPr>
        <p:spPr bwMode="auto">
          <a:xfrm>
            <a:off x="5031467" y="3192481"/>
            <a:ext cx="1600200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首相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皇帝任命</a:t>
            </a:r>
          </a:p>
        </p:txBody>
      </p:sp>
      <p:sp>
        <p:nvSpPr>
          <p:cNvPr id="46142" name="Rectangle 62"/>
          <p:cNvSpPr>
            <a:spLocks noChangeArrowheads="1"/>
          </p:cNvSpPr>
          <p:nvPr/>
        </p:nvSpPr>
        <p:spPr bwMode="auto">
          <a:xfrm>
            <a:off x="7572375" y="3262122"/>
            <a:ext cx="1600200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总统 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选民选举</a:t>
            </a:r>
          </a:p>
        </p:txBody>
      </p:sp>
      <p:sp>
        <p:nvSpPr>
          <p:cNvPr id="46143" name="Rectangle 63"/>
          <p:cNvSpPr>
            <a:spLocks noChangeArrowheads="1"/>
          </p:cNvSpPr>
          <p:nvPr/>
        </p:nvSpPr>
        <p:spPr bwMode="auto">
          <a:xfrm>
            <a:off x="10175134" y="3192481"/>
            <a:ext cx="1600200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总统 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议会选举</a:t>
            </a:r>
          </a:p>
        </p:txBody>
      </p:sp>
      <p:sp>
        <p:nvSpPr>
          <p:cNvPr id="46144" name="Rectangle 64"/>
          <p:cNvSpPr>
            <a:spLocks noChangeArrowheads="1"/>
          </p:cNvSpPr>
          <p:nvPr/>
        </p:nvSpPr>
        <p:spPr bwMode="auto">
          <a:xfrm>
            <a:off x="2387601" y="1766933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国王、世袭</a:t>
            </a:r>
          </a:p>
        </p:txBody>
      </p:sp>
      <p:sp>
        <p:nvSpPr>
          <p:cNvPr id="46145" name="Rectangle 65"/>
          <p:cNvSpPr>
            <a:spLocks noChangeArrowheads="1"/>
          </p:cNvSpPr>
          <p:nvPr/>
        </p:nvSpPr>
        <p:spPr bwMode="auto">
          <a:xfrm>
            <a:off x="2333622" y="4173553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首相、内阁</a:t>
            </a:r>
          </a:p>
        </p:txBody>
      </p:sp>
      <p:sp>
        <p:nvSpPr>
          <p:cNvPr id="46146" name="Rectangle 66"/>
          <p:cNvSpPr>
            <a:spLocks noChangeArrowheads="1"/>
          </p:cNvSpPr>
          <p:nvPr/>
        </p:nvSpPr>
        <p:spPr bwMode="auto">
          <a:xfrm>
            <a:off x="4979987" y="4170335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皇帝、首相</a:t>
            </a:r>
          </a:p>
        </p:txBody>
      </p:sp>
      <p:sp>
        <p:nvSpPr>
          <p:cNvPr id="46147" name="Rectangle 67"/>
          <p:cNvSpPr>
            <a:spLocks noChangeArrowheads="1"/>
          </p:cNvSpPr>
          <p:nvPr/>
        </p:nvSpPr>
        <p:spPr bwMode="auto">
          <a:xfrm>
            <a:off x="7853876" y="417033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总统</a:t>
            </a:r>
          </a:p>
        </p:txBody>
      </p:sp>
      <p:sp>
        <p:nvSpPr>
          <p:cNvPr id="46148" name="Rectangle 68"/>
          <p:cNvSpPr>
            <a:spLocks noChangeArrowheads="1"/>
          </p:cNvSpPr>
          <p:nvPr/>
        </p:nvSpPr>
        <p:spPr bwMode="auto">
          <a:xfrm>
            <a:off x="10094086" y="4170335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总统、内阁</a:t>
            </a:r>
          </a:p>
        </p:txBody>
      </p:sp>
      <p:sp>
        <p:nvSpPr>
          <p:cNvPr id="46149" name="Rectangle 69"/>
          <p:cNvSpPr>
            <a:spLocks noChangeArrowheads="1"/>
          </p:cNvSpPr>
          <p:nvPr/>
        </p:nvSpPr>
        <p:spPr bwMode="auto">
          <a:xfrm>
            <a:off x="9711650" y="4683096"/>
            <a:ext cx="23903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2000" b="1" dirty="0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国民</a:t>
            </a:r>
            <a:r>
              <a:rPr lang="zh-CN" altLang="en-US" sz="2000" b="1" dirty="0" smtClean="0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议会</a:t>
            </a:r>
            <a:r>
              <a:rPr lang="en-US" altLang="zh-CN" sz="2000" b="1" dirty="0" smtClean="0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(</a:t>
            </a:r>
            <a:r>
              <a:rPr lang="zh-CN" altLang="en-US" sz="2000" b="1" dirty="0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参众两院</a:t>
            </a:r>
            <a:r>
              <a:rPr lang="en-US" altLang="zh-CN" sz="2000" b="1" dirty="0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)</a:t>
            </a:r>
          </a:p>
        </p:txBody>
      </p:sp>
      <p:sp>
        <p:nvSpPr>
          <p:cNvPr id="46150" name="Rectangle 70"/>
          <p:cNvSpPr>
            <a:spLocks noChangeArrowheads="1"/>
          </p:cNvSpPr>
          <p:nvPr/>
        </p:nvSpPr>
        <p:spPr bwMode="auto">
          <a:xfrm>
            <a:off x="6935379" y="4654808"/>
            <a:ext cx="28741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3333FF"/>
                </a:solidFill>
              </a:rPr>
              <a:t>国会</a:t>
            </a:r>
            <a:r>
              <a:rPr lang="en-US" altLang="zh-CN" sz="2400" b="1" dirty="0" smtClean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(</a:t>
            </a:r>
            <a:r>
              <a:rPr lang="zh-CN" altLang="en-US" sz="2400" b="1" dirty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参众两院</a:t>
            </a:r>
            <a:r>
              <a:rPr lang="en-US" altLang="zh-CN" sz="2400" b="1" dirty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)</a:t>
            </a:r>
          </a:p>
        </p:txBody>
      </p:sp>
      <p:sp>
        <p:nvSpPr>
          <p:cNvPr id="46151" name="Rectangle 71"/>
          <p:cNvSpPr>
            <a:spLocks noChangeArrowheads="1"/>
          </p:cNvSpPr>
          <p:nvPr/>
        </p:nvSpPr>
        <p:spPr bwMode="auto">
          <a:xfrm>
            <a:off x="2157298" y="4683096"/>
            <a:ext cx="21865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议会</a:t>
            </a:r>
            <a:r>
              <a:rPr lang="en-US" altLang="zh-CN" sz="2400" b="1" dirty="0" smtClean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(</a:t>
            </a:r>
            <a:r>
              <a:rPr lang="zh-CN" altLang="en-US" sz="2400" b="1" dirty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上下两院</a:t>
            </a:r>
            <a:r>
              <a:rPr lang="en-US" altLang="zh-CN" sz="2400" b="1" dirty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)</a:t>
            </a:r>
          </a:p>
        </p:txBody>
      </p:sp>
      <p:sp>
        <p:nvSpPr>
          <p:cNvPr id="46152" name="Rectangle 72"/>
          <p:cNvSpPr>
            <a:spLocks noChangeArrowheads="1"/>
          </p:cNvSpPr>
          <p:nvPr/>
        </p:nvSpPr>
        <p:spPr bwMode="auto">
          <a:xfrm>
            <a:off x="4581527" y="4701424"/>
            <a:ext cx="30400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2000" b="1" dirty="0" smtClean="0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联邦议会、帝国</a:t>
            </a:r>
            <a:r>
              <a:rPr lang="zh-CN" altLang="en-US" sz="2000" b="1" dirty="0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国会</a:t>
            </a:r>
          </a:p>
        </p:txBody>
      </p:sp>
      <p:sp>
        <p:nvSpPr>
          <p:cNvPr id="46153" name="Rectangle 73"/>
          <p:cNvSpPr>
            <a:spLocks noChangeArrowheads="1"/>
          </p:cNvSpPr>
          <p:nvPr/>
        </p:nvSpPr>
        <p:spPr bwMode="auto">
          <a:xfrm>
            <a:off x="2011625" y="5206828"/>
            <a:ext cx="25521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2000" b="1" dirty="0" smtClean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王在法下、</a:t>
            </a:r>
            <a:r>
              <a:rPr lang="zh-CN" altLang="en-US" sz="2000" b="1" dirty="0" smtClean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议会</a:t>
            </a:r>
            <a:r>
              <a:rPr lang="zh-CN" altLang="en-US" sz="2000" b="1" dirty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至上</a:t>
            </a:r>
          </a:p>
        </p:txBody>
      </p:sp>
      <p:sp>
        <p:nvSpPr>
          <p:cNvPr id="46154" name="Rectangle 74"/>
          <p:cNvSpPr>
            <a:spLocks noChangeArrowheads="1"/>
          </p:cNvSpPr>
          <p:nvPr/>
        </p:nvSpPr>
        <p:spPr bwMode="auto">
          <a:xfrm>
            <a:off x="4625537" y="5191910"/>
            <a:ext cx="25091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军事封建、皇帝权重</a:t>
            </a:r>
            <a:endParaRPr lang="zh-CN" altLang="en-US" sz="2000" b="1" dirty="0">
              <a:solidFill>
                <a:schemeClr val="hlink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46155" name="Rectangle 75"/>
          <p:cNvSpPr>
            <a:spLocks noChangeArrowheads="1"/>
          </p:cNvSpPr>
          <p:nvPr/>
        </p:nvSpPr>
        <p:spPr bwMode="auto">
          <a:xfrm>
            <a:off x="7304274" y="5225162"/>
            <a:ext cx="24574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2000" b="1" dirty="0" smtClean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三权分立 互相制衡</a:t>
            </a:r>
            <a:endParaRPr lang="zh-CN" altLang="en-US" sz="2000" b="1" dirty="0">
              <a:solidFill>
                <a:srgbClr val="3333FF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46156" name="Rectangle 76"/>
          <p:cNvSpPr>
            <a:spLocks noChangeArrowheads="1"/>
          </p:cNvSpPr>
          <p:nvPr/>
        </p:nvSpPr>
        <p:spPr bwMode="auto">
          <a:xfrm>
            <a:off x="9861292" y="5191910"/>
            <a:ext cx="24850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立法权控制行政权</a:t>
            </a:r>
            <a:endParaRPr lang="zh-CN" altLang="en-US" sz="2000" b="1" dirty="0">
              <a:solidFill>
                <a:schemeClr val="hlink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9" name="Rectangle 55"/>
          <p:cNvSpPr>
            <a:spLocks noChangeArrowheads="1"/>
          </p:cNvSpPr>
          <p:nvPr/>
        </p:nvSpPr>
        <p:spPr bwMode="auto">
          <a:xfrm>
            <a:off x="4520149" y="588970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2400" b="1" dirty="0" smtClean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二元制君主立宪制</a:t>
            </a:r>
            <a:endParaRPr lang="zh-CN" altLang="en-US" sz="2400" b="1" dirty="0">
              <a:solidFill>
                <a:srgbClr val="3333FF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0" name="Rectangle 57"/>
          <p:cNvSpPr>
            <a:spLocks noChangeArrowheads="1"/>
          </p:cNvSpPr>
          <p:nvPr/>
        </p:nvSpPr>
        <p:spPr bwMode="auto">
          <a:xfrm>
            <a:off x="9617893" y="582907"/>
            <a:ext cx="297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 smtClean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议会制民主共和制</a:t>
            </a:r>
            <a:endParaRPr lang="zh-CN" altLang="en-US" sz="2400" b="1" dirty="0">
              <a:solidFill>
                <a:srgbClr val="3333FF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3" name="Rectangle 57"/>
          <p:cNvSpPr>
            <a:spLocks noChangeArrowheads="1"/>
          </p:cNvSpPr>
          <p:nvPr/>
        </p:nvSpPr>
        <p:spPr bwMode="auto">
          <a:xfrm>
            <a:off x="2806176" y="1107977"/>
            <a:ext cx="9630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议会</a:t>
            </a:r>
            <a:endParaRPr lang="zh-CN" altLang="en-US" sz="2400" b="1" dirty="0">
              <a:solidFill>
                <a:srgbClr val="3333FF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4" name="Rectangle 57"/>
          <p:cNvSpPr>
            <a:spLocks noChangeArrowheads="1"/>
          </p:cNvSpPr>
          <p:nvPr/>
        </p:nvSpPr>
        <p:spPr bwMode="auto">
          <a:xfrm>
            <a:off x="5498341" y="1095673"/>
            <a:ext cx="9691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皇帝</a:t>
            </a:r>
            <a:endParaRPr lang="zh-CN" altLang="en-US" sz="2400" b="1" dirty="0">
              <a:solidFill>
                <a:srgbClr val="3333FF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5" name="Rectangle 57"/>
          <p:cNvSpPr>
            <a:spLocks noChangeArrowheads="1"/>
          </p:cNvSpPr>
          <p:nvPr/>
        </p:nvSpPr>
        <p:spPr bwMode="auto">
          <a:xfrm>
            <a:off x="7983537" y="1118640"/>
            <a:ext cx="1082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总统</a:t>
            </a:r>
            <a:endParaRPr lang="zh-CN" altLang="en-US" sz="2400" b="1" dirty="0">
              <a:solidFill>
                <a:srgbClr val="3333FF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6" name="Rectangle 57"/>
          <p:cNvSpPr>
            <a:spLocks noChangeArrowheads="1"/>
          </p:cNvSpPr>
          <p:nvPr/>
        </p:nvSpPr>
        <p:spPr bwMode="auto">
          <a:xfrm>
            <a:off x="10582274" y="1095672"/>
            <a:ext cx="9634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议会</a:t>
            </a:r>
            <a:endParaRPr lang="zh-CN" altLang="en-US" sz="2400" b="1" dirty="0">
              <a:solidFill>
                <a:srgbClr val="3333FF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7" name="Rectangle 57"/>
          <p:cNvSpPr>
            <a:spLocks noChangeArrowheads="1"/>
          </p:cNvSpPr>
          <p:nvPr/>
        </p:nvSpPr>
        <p:spPr bwMode="auto">
          <a:xfrm>
            <a:off x="2227002" y="2493853"/>
            <a:ext cx="22946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国王统而不治</a:t>
            </a:r>
            <a:endParaRPr lang="zh-CN" altLang="en-US" sz="2400" b="1" dirty="0">
              <a:solidFill>
                <a:srgbClr val="3333FF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9" name="Rectangle 57"/>
          <p:cNvSpPr>
            <a:spLocks noChangeArrowheads="1"/>
          </p:cNvSpPr>
          <p:nvPr/>
        </p:nvSpPr>
        <p:spPr bwMode="auto">
          <a:xfrm>
            <a:off x="4794461" y="2409770"/>
            <a:ext cx="229464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皇帝掌握最高权力</a:t>
            </a:r>
            <a:endParaRPr lang="zh-CN" altLang="en-US" sz="2400" b="1" dirty="0">
              <a:solidFill>
                <a:srgbClr val="3333FF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40" name="Rectangle 57"/>
          <p:cNvSpPr>
            <a:spLocks noChangeArrowheads="1"/>
          </p:cNvSpPr>
          <p:nvPr/>
        </p:nvSpPr>
        <p:spPr bwMode="auto">
          <a:xfrm>
            <a:off x="7004152" y="2362908"/>
            <a:ext cx="281745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总统有实权，既是国家元首，又是政府首脑，还是军队统帅</a:t>
            </a:r>
            <a:endParaRPr lang="zh-CN" altLang="en-US" b="1" dirty="0">
              <a:solidFill>
                <a:srgbClr val="3333FF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41" name="Rectangle 57"/>
          <p:cNvSpPr>
            <a:spLocks noChangeArrowheads="1"/>
          </p:cNvSpPr>
          <p:nvPr/>
        </p:nvSpPr>
        <p:spPr bwMode="auto">
          <a:xfrm>
            <a:off x="9740798" y="2418788"/>
            <a:ext cx="24755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赋予总统极大的权力，但受到议会限制</a:t>
            </a:r>
            <a:endParaRPr lang="zh-CN" altLang="en-US" sz="2000" b="1" dirty="0">
              <a:solidFill>
                <a:srgbClr val="3333FF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42" name="Rectangle 57"/>
          <p:cNvSpPr>
            <a:spLocks noChangeArrowheads="1"/>
          </p:cNvSpPr>
          <p:nvPr/>
        </p:nvSpPr>
        <p:spPr bwMode="auto">
          <a:xfrm>
            <a:off x="1964275" y="5766874"/>
            <a:ext cx="24705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1689</a:t>
            </a:r>
            <a:r>
              <a:rPr lang="zh-CN" altLang="en-US" sz="2000" b="1" dirty="0" smtClean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年</a:t>
            </a:r>
            <a:r>
              <a:rPr lang="en-US" altLang="zh-CN" sz="2000" b="1" dirty="0" smtClean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《</a:t>
            </a:r>
            <a:r>
              <a:rPr lang="zh-CN" altLang="en-US" sz="2000" b="1" dirty="0" smtClean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权利法案</a:t>
            </a:r>
            <a:r>
              <a:rPr lang="en-US" altLang="zh-CN" sz="2000" b="1" dirty="0" smtClean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》</a:t>
            </a:r>
            <a:endParaRPr lang="zh-CN" altLang="en-US" sz="2000" b="1" dirty="0">
              <a:solidFill>
                <a:srgbClr val="3333FF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43" name="Rectangle 57"/>
          <p:cNvSpPr>
            <a:spLocks noChangeArrowheads="1"/>
          </p:cNvSpPr>
          <p:nvPr/>
        </p:nvSpPr>
        <p:spPr bwMode="auto">
          <a:xfrm>
            <a:off x="4485742" y="5782263"/>
            <a:ext cx="29120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1871</a:t>
            </a:r>
            <a:r>
              <a:rPr lang="zh-CN" altLang="en-US" b="1" dirty="0" smtClean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年</a:t>
            </a:r>
            <a:r>
              <a:rPr lang="en-US" altLang="zh-CN" b="1" dirty="0" smtClean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《</a:t>
            </a:r>
            <a:r>
              <a:rPr lang="zh-CN" altLang="en-US" b="1" dirty="0" smtClean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德意志帝国宪法</a:t>
            </a:r>
            <a:r>
              <a:rPr lang="en-US" altLang="zh-CN" b="1" dirty="0" smtClean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》</a:t>
            </a:r>
            <a:endParaRPr lang="zh-CN" altLang="en-US" b="1" dirty="0">
              <a:solidFill>
                <a:srgbClr val="3333FF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44" name="Rectangle 57"/>
          <p:cNvSpPr>
            <a:spLocks noChangeArrowheads="1"/>
          </p:cNvSpPr>
          <p:nvPr/>
        </p:nvSpPr>
        <p:spPr bwMode="auto">
          <a:xfrm>
            <a:off x="7417001" y="5676765"/>
            <a:ext cx="22946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1787</a:t>
            </a:r>
            <a:r>
              <a:rPr lang="zh-CN" altLang="en-US" sz="2400" b="1" dirty="0" smtClean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年宪法</a:t>
            </a:r>
            <a:endParaRPr lang="zh-CN" altLang="en-US" sz="2400" b="1" dirty="0">
              <a:solidFill>
                <a:srgbClr val="3333FF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45" name="Rectangle 57"/>
          <p:cNvSpPr>
            <a:spLocks noChangeArrowheads="1"/>
          </p:cNvSpPr>
          <p:nvPr/>
        </p:nvSpPr>
        <p:spPr bwMode="auto">
          <a:xfrm>
            <a:off x="9916684" y="5678533"/>
            <a:ext cx="22946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1875</a:t>
            </a:r>
            <a:r>
              <a:rPr lang="zh-CN" altLang="en-US" sz="2400" b="1" dirty="0" smtClean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年宪法</a:t>
            </a:r>
            <a:endParaRPr lang="zh-CN" altLang="en-US" sz="2400" b="1" dirty="0">
              <a:solidFill>
                <a:srgbClr val="3333FF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46" name="Rectangle 77"/>
          <p:cNvSpPr>
            <a:spLocks noChangeArrowheads="1"/>
          </p:cNvSpPr>
          <p:nvPr/>
        </p:nvSpPr>
        <p:spPr bwMode="auto">
          <a:xfrm>
            <a:off x="2372267" y="6224943"/>
            <a:ext cx="94336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1.</a:t>
            </a:r>
            <a:r>
              <a:rPr lang="zh-CN" altLang="en-US" sz="2400" b="1" dirty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都有形式上</a:t>
            </a:r>
            <a:r>
              <a:rPr lang="zh-CN" altLang="en-US" sz="24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代表民意的议会</a:t>
            </a:r>
            <a:r>
              <a:rPr lang="zh-CN" altLang="en-US" sz="2400" b="1" dirty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，实行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代议制      </a:t>
            </a:r>
            <a:r>
              <a:rPr lang="en-US" altLang="zh-CN" sz="2400" b="1" dirty="0" smtClean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2</a:t>
            </a:r>
            <a:r>
              <a:rPr lang="en-US" altLang="zh-CN" sz="2400" b="1" dirty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.</a:t>
            </a:r>
            <a:r>
              <a:rPr lang="zh-CN" altLang="en-US" sz="2400" b="1" dirty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实行</a:t>
            </a:r>
            <a:r>
              <a:rPr lang="zh-CN" altLang="en-US" sz="24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分权</a:t>
            </a:r>
            <a:endParaRPr lang="zh-CN" altLang="en-US" sz="2400" b="1" dirty="0">
              <a:solidFill>
                <a:srgbClr val="3333FF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6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6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6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6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6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6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6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6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6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35" grpId="0" autoUpdateAnimBg="0"/>
      <p:bldP spid="46136" grpId="0" autoUpdateAnimBg="0"/>
      <p:bldP spid="46137" grpId="0"/>
      <p:bldP spid="46138" grpId="0" autoUpdateAnimBg="0"/>
      <p:bldP spid="46139" grpId="0" autoUpdateAnimBg="0"/>
      <p:bldP spid="46140" grpId="0" autoUpdateAnimBg="0"/>
      <p:bldP spid="46141" grpId="0" autoUpdateAnimBg="0"/>
      <p:bldP spid="46142" grpId="0" autoUpdateAnimBg="0"/>
      <p:bldP spid="46143" grpId="0" autoUpdateAnimBg="0"/>
      <p:bldP spid="46144" grpId="0" autoUpdateAnimBg="0"/>
      <p:bldP spid="46145" grpId="0" autoUpdateAnimBg="0"/>
      <p:bldP spid="46146" grpId="0" autoUpdateAnimBg="0"/>
      <p:bldP spid="46147" grpId="0" autoUpdateAnimBg="0"/>
      <p:bldP spid="46148" grpId="0" autoUpdateAnimBg="0"/>
      <p:bldP spid="46149" grpId="0" autoUpdateAnimBg="0"/>
      <p:bldP spid="46150" grpId="0" autoUpdateAnimBg="0"/>
      <p:bldP spid="46151" grpId="0" autoUpdateAnimBg="0"/>
      <p:bldP spid="46152" grpId="0" autoUpdateAnimBg="0"/>
      <p:bldP spid="46153" grpId="0" autoUpdateAnimBg="0"/>
      <p:bldP spid="46154" grpId="0" autoUpdateAnimBg="0"/>
      <p:bldP spid="46155" grpId="0" autoUpdateAnimBg="0"/>
      <p:bldP spid="46156" grpId="0" autoUpdateAnimBg="0"/>
      <p:bldP spid="29" grpId="0" autoUpdateAnimBg="0"/>
      <p:bldP spid="30" grpId="0"/>
      <p:bldP spid="33" grpId="0"/>
      <p:bldP spid="34" grpId="0"/>
      <p:bldP spid="35" grpId="0"/>
      <p:bldP spid="36" grpId="0"/>
      <p:bldP spid="37" grpId="0" autoUpdateAnimBg="0"/>
      <p:bldP spid="39" grpId="0" autoUpdateAnimBg="0"/>
      <p:bldP spid="40" grpId="0" autoUpdateAnimBg="0"/>
      <p:bldP spid="41" grpId="0" autoUpdateAnimBg="0"/>
      <p:bldP spid="42" grpId="0" autoUpdateAnimBg="0"/>
      <p:bldP spid="43" grpId="0" autoUpdateAnimBg="0"/>
      <p:bldP spid="44" grpId="0" autoUpdateAnimBg="0"/>
      <p:bldP spid="45" grpId="0" autoUpdateAnimBg="0"/>
      <p:bldP spid="46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3583" y="583766"/>
            <a:ext cx="10515600" cy="728622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solidFill>
                  <a:srgbClr val="0000CC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西方资产阶级代议制：</a:t>
            </a:r>
            <a:endParaRPr lang="zh-CN" altLang="en-US" sz="3200" dirty="0">
              <a:solidFill>
                <a:srgbClr val="0000CC"/>
              </a:solidFill>
              <a:latin typeface="方正大标宋_GBK" panose="03000509000000000000" pitchFamily="65" charset="-122"/>
              <a:ea typeface="方正大标宋_GBK" panose="03000509000000000000" pitchFamily="65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3583" y="1577431"/>
            <a:ext cx="10515600" cy="2371861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zh-CN" altLang="en-US" dirty="0"/>
              <a:t>间接</a:t>
            </a:r>
            <a:r>
              <a:rPr lang="zh-CN" altLang="en-US" dirty="0" smtClean="0"/>
              <a:t>民主</a:t>
            </a:r>
            <a:endParaRPr lang="en-US" altLang="zh-CN" dirty="0" smtClean="0"/>
          </a:p>
          <a:p>
            <a:pPr>
              <a:lnSpc>
                <a:spcPct val="125000"/>
              </a:lnSpc>
            </a:pPr>
            <a:r>
              <a:rPr lang="zh-CN" altLang="en-US" dirty="0" smtClean="0"/>
              <a:t>由全体公民通过普选来选举自己的代表组成公共权力机构，代表他们行使权力、制定法律和管理公共事务。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477079" y="451244"/>
            <a:ext cx="10515600" cy="7286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 smtClean="0">
                <a:solidFill>
                  <a:srgbClr val="0000CC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西方资产阶级代议制的作用：</a:t>
            </a:r>
            <a:endParaRPr lang="zh-CN" altLang="en-US" sz="3200" dirty="0">
              <a:solidFill>
                <a:srgbClr val="0000CC"/>
              </a:solidFill>
              <a:latin typeface="方正大标宋_GBK" panose="03000509000000000000" pitchFamily="65" charset="-122"/>
              <a:ea typeface="方正大标宋_GBK" panose="03000509000000000000" pitchFamily="65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9599" y="1179866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政治：</a:t>
            </a:r>
            <a:endParaRPr lang="zh-CN" altLang="en-US" sz="3200" dirty="0"/>
          </a:p>
        </p:txBody>
      </p:sp>
      <p:sp>
        <p:nvSpPr>
          <p:cNvPr id="5" name="文本框 4"/>
          <p:cNvSpPr txBox="1"/>
          <p:nvPr/>
        </p:nvSpPr>
        <p:spPr>
          <a:xfrm>
            <a:off x="1722782" y="1179866"/>
            <a:ext cx="6493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人治</a:t>
            </a:r>
            <a:r>
              <a:rPr lang="en-US" altLang="zh-CN" sz="3200" dirty="0" smtClean="0">
                <a:sym typeface="Wingdings" panose="05000000000000000000" pitchFamily="2" charset="2"/>
              </a:rPr>
              <a:t></a:t>
            </a:r>
            <a:r>
              <a:rPr lang="zh-CN" altLang="en-US" sz="3200" dirty="0" smtClean="0">
                <a:sym typeface="Wingdings" panose="05000000000000000000" pitchFamily="2" charset="2"/>
              </a:rPr>
              <a:t>法治，确立资产阶级民主</a:t>
            </a:r>
            <a:endParaRPr lang="zh-CN" altLang="en-US" sz="3200" dirty="0"/>
          </a:p>
        </p:txBody>
      </p:sp>
      <p:sp>
        <p:nvSpPr>
          <p:cNvPr id="6" name="文本框 5"/>
          <p:cNvSpPr txBox="1"/>
          <p:nvPr/>
        </p:nvSpPr>
        <p:spPr>
          <a:xfrm>
            <a:off x="609599" y="1832756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经济：</a:t>
            </a:r>
            <a:endParaRPr lang="zh-CN" altLang="en-US" sz="3200" dirty="0"/>
          </a:p>
        </p:txBody>
      </p:sp>
      <p:sp>
        <p:nvSpPr>
          <p:cNvPr id="7" name="文本框 6"/>
          <p:cNvSpPr txBox="1"/>
          <p:nvPr/>
        </p:nvSpPr>
        <p:spPr>
          <a:xfrm>
            <a:off x="1722782" y="1832756"/>
            <a:ext cx="6493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推动资本主义经济发展</a:t>
            </a:r>
            <a:endParaRPr lang="zh-CN" altLang="en-US" sz="3200" dirty="0"/>
          </a:p>
        </p:txBody>
      </p:sp>
      <p:sp>
        <p:nvSpPr>
          <p:cNvPr id="8" name="文本框 7"/>
          <p:cNvSpPr txBox="1"/>
          <p:nvPr/>
        </p:nvSpPr>
        <p:spPr>
          <a:xfrm>
            <a:off x="609599" y="2493263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世界：</a:t>
            </a:r>
            <a:endParaRPr lang="zh-CN" altLang="en-US" sz="3200" dirty="0"/>
          </a:p>
        </p:txBody>
      </p:sp>
      <p:sp>
        <p:nvSpPr>
          <p:cNvPr id="9" name="文本框 8"/>
          <p:cNvSpPr txBox="1"/>
          <p:nvPr/>
        </p:nvSpPr>
        <p:spPr>
          <a:xfrm>
            <a:off x="1722782" y="2485646"/>
            <a:ext cx="6493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推动世界民主化进程</a:t>
            </a:r>
            <a:endParaRPr lang="zh-CN" altLang="en-US" sz="3200" dirty="0"/>
          </a:p>
        </p:txBody>
      </p:sp>
      <p:sp>
        <p:nvSpPr>
          <p:cNvPr id="10" name="文本框 9"/>
          <p:cNvSpPr txBox="1"/>
          <p:nvPr/>
        </p:nvSpPr>
        <p:spPr>
          <a:xfrm>
            <a:off x="2025371" y="3259319"/>
            <a:ext cx="19348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一个核心</a:t>
            </a:r>
            <a:endParaRPr lang="zh-CN" altLang="en-US" sz="28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518992" y="3259319"/>
            <a:ext cx="384313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资产阶级代议制民主</a:t>
            </a:r>
            <a:endParaRPr lang="zh-CN" altLang="en-US" sz="2800" dirty="0"/>
          </a:p>
        </p:txBody>
      </p:sp>
      <p:sp>
        <p:nvSpPr>
          <p:cNvPr id="12" name="左大括号 11"/>
          <p:cNvSpPr/>
          <p:nvPr/>
        </p:nvSpPr>
        <p:spPr>
          <a:xfrm>
            <a:off x="1722782" y="3392557"/>
            <a:ext cx="302589" cy="283596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886789" y="3684104"/>
            <a:ext cx="8613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近代西方资本主义政体的建立</a:t>
            </a:r>
            <a:endParaRPr lang="zh-CN" altLang="en-US" sz="2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2025371" y="4482310"/>
            <a:ext cx="19348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两种政体</a:t>
            </a:r>
            <a:endParaRPr lang="zh-CN" altLang="en-US" sz="2800" dirty="0"/>
          </a:p>
        </p:txBody>
      </p:sp>
      <p:sp>
        <p:nvSpPr>
          <p:cNvPr id="15" name="文本框 14"/>
          <p:cNvSpPr txBox="1"/>
          <p:nvPr/>
        </p:nvSpPr>
        <p:spPr>
          <a:xfrm>
            <a:off x="4518992" y="4482310"/>
            <a:ext cx="384313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君主立宪制、共和制</a:t>
            </a:r>
            <a:endParaRPr lang="zh-CN" altLang="en-US" sz="2800" dirty="0"/>
          </a:p>
        </p:txBody>
      </p:sp>
      <p:sp>
        <p:nvSpPr>
          <p:cNvPr id="16" name="文本框 15"/>
          <p:cNvSpPr txBox="1"/>
          <p:nvPr/>
        </p:nvSpPr>
        <p:spPr>
          <a:xfrm>
            <a:off x="2102672" y="5838540"/>
            <a:ext cx="19348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三个原则</a:t>
            </a:r>
            <a:endParaRPr lang="zh-CN" altLang="en-US" sz="2800" dirty="0"/>
          </a:p>
        </p:txBody>
      </p:sp>
      <p:sp>
        <p:nvSpPr>
          <p:cNvPr id="17" name="文本框 16"/>
          <p:cNvSpPr txBox="1"/>
          <p:nvPr/>
        </p:nvSpPr>
        <p:spPr>
          <a:xfrm>
            <a:off x="4518991" y="5806814"/>
            <a:ext cx="421419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民主化、法律化、制度化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 animBg="1"/>
      <p:bldP spid="15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近代西方资本主义政体的建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5" y="0"/>
            <a:ext cx="112643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5024336" y="35780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小结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6593" y="479538"/>
            <a:ext cx="10853530" cy="362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+mn-ea"/>
              </a:rPr>
              <a:t>（</a:t>
            </a:r>
            <a:r>
              <a:rPr lang="en-US" altLang="zh-CN" sz="3200" dirty="0" smtClean="0">
                <a:latin typeface="+mn-ea"/>
              </a:rPr>
              <a:t>2013</a:t>
            </a:r>
            <a:r>
              <a:rPr lang="zh-CN" altLang="en-US" sz="3200" dirty="0" smtClean="0">
                <a:latin typeface="+mn-ea"/>
              </a:rPr>
              <a:t>课标</a:t>
            </a:r>
            <a:r>
              <a:rPr lang="en-US" altLang="zh-CN" sz="3200" dirty="0" smtClean="0">
                <a:latin typeface="+mn-ea"/>
              </a:rPr>
              <a:t>II</a:t>
            </a:r>
            <a:r>
              <a:rPr lang="zh-CN" altLang="en-US" sz="3200" dirty="0" smtClean="0">
                <a:latin typeface="+mn-ea"/>
              </a:rPr>
              <a:t>，</a:t>
            </a:r>
            <a:r>
              <a:rPr lang="en-US" altLang="zh-CN" sz="3200" dirty="0" smtClean="0">
                <a:latin typeface="+mn-ea"/>
              </a:rPr>
              <a:t>34</a:t>
            </a:r>
            <a:r>
              <a:rPr lang="zh-CN" altLang="en-US" sz="3200" dirty="0" smtClean="0">
                <a:latin typeface="+mn-ea"/>
              </a:rPr>
              <a:t>，</a:t>
            </a:r>
            <a:r>
              <a:rPr lang="en-US" altLang="zh-CN" sz="3200" dirty="0" smtClean="0">
                <a:latin typeface="+mn-ea"/>
              </a:rPr>
              <a:t>4</a:t>
            </a:r>
            <a:r>
              <a:rPr lang="zh-CN" altLang="en-US" sz="3200" dirty="0" smtClean="0">
                <a:latin typeface="+mn-ea"/>
              </a:rPr>
              <a:t>分）</a:t>
            </a:r>
            <a:r>
              <a:rPr lang="en-US" altLang="zh-CN" sz="3200" dirty="0" smtClean="0">
                <a:latin typeface="+mn-ea"/>
              </a:rPr>
              <a:t>19</a:t>
            </a:r>
            <a:r>
              <a:rPr lang="zh-CN" altLang="en-US" sz="3200" dirty="0" smtClean="0">
                <a:latin typeface="+mn-ea"/>
              </a:rPr>
              <a:t>世纪晚期德国的现代化进程中，经济突飞猛进与政治民主化发展滞后形成巨大反差。出现这种现象的原因在于（      ）</a:t>
            </a:r>
            <a:endParaRPr lang="en-US" altLang="zh-CN" sz="3200" dirty="0" smtClean="0">
              <a:latin typeface="+mn-ea"/>
            </a:endParaRPr>
          </a:p>
          <a:p>
            <a:r>
              <a:rPr lang="en-US" altLang="zh-CN" sz="3200" dirty="0" smtClean="0">
                <a:latin typeface="+mn-ea"/>
              </a:rPr>
              <a:t>A.</a:t>
            </a:r>
            <a:r>
              <a:rPr lang="zh-CN" altLang="en-US" sz="3200" dirty="0" smtClean="0">
                <a:latin typeface="+mn-ea"/>
              </a:rPr>
              <a:t>皇权与贵族结盟掌握政权</a:t>
            </a:r>
            <a:endParaRPr lang="en-US" altLang="zh-CN" sz="3200" dirty="0" smtClean="0">
              <a:latin typeface="+mn-ea"/>
            </a:endParaRPr>
          </a:p>
          <a:p>
            <a:r>
              <a:rPr lang="en-US" altLang="zh-CN" sz="3200" dirty="0" smtClean="0">
                <a:latin typeface="+mn-ea"/>
              </a:rPr>
              <a:t>B.</a:t>
            </a:r>
            <a:r>
              <a:rPr lang="zh-CN" altLang="en-US" sz="3200" dirty="0" smtClean="0">
                <a:latin typeface="+mn-ea"/>
              </a:rPr>
              <a:t>国家分裂阻碍政治民主化</a:t>
            </a:r>
            <a:endParaRPr lang="en-US" altLang="zh-CN" sz="3200" dirty="0" smtClean="0">
              <a:latin typeface="+mn-ea"/>
            </a:endParaRPr>
          </a:p>
          <a:p>
            <a:r>
              <a:rPr lang="en-US" altLang="zh-CN" sz="3200" dirty="0" smtClean="0">
                <a:latin typeface="+mn-ea"/>
              </a:rPr>
              <a:t>C.</a:t>
            </a:r>
            <a:r>
              <a:rPr lang="zh-CN" altLang="en-US" sz="3200" dirty="0" smtClean="0">
                <a:latin typeface="+mn-ea"/>
              </a:rPr>
              <a:t>经济发展消解政治改革诉求</a:t>
            </a:r>
            <a:endParaRPr lang="en-US" altLang="zh-CN" sz="3200" dirty="0" smtClean="0">
              <a:latin typeface="+mn-ea"/>
            </a:endParaRPr>
          </a:p>
          <a:p>
            <a:r>
              <a:rPr lang="en-US" altLang="zh-CN" sz="3200" dirty="0" smtClean="0">
                <a:latin typeface="+mn-ea"/>
              </a:rPr>
              <a:t>D.</a:t>
            </a:r>
            <a:r>
              <a:rPr lang="zh-CN" altLang="en-US" sz="3200" dirty="0" smtClean="0">
                <a:latin typeface="+mn-ea"/>
              </a:rPr>
              <a:t>对外战争影响国内民主化进程</a:t>
            </a:r>
            <a:endParaRPr lang="zh-CN" altLang="en-US" sz="3200" dirty="0">
              <a:latin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6593" y="4108174"/>
            <a:ext cx="1118483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答案：</a:t>
            </a:r>
            <a:r>
              <a:rPr lang="en-US" altLang="zh-CN" sz="3600" dirty="0" smtClean="0">
                <a:solidFill>
                  <a:srgbClr val="C00000"/>
                </a:solidFill>
              </a:rPr>
              <a:t>A</a:t>
            </a:r>
          </a:p>
          <a:p>
            <a:r>
              <a:rPr lang="zh-CN" altLang="en-US" sz="2800" dirty="0" smtClean="0"/>
              <a:t>解析：</a:t>
            </a:r>
            <a:r>
              <a:rPr lang="en-US" altLang="zh-CN" sz="2800" dirty="0" smtClean="0"/>
              <a:t>19</a:t>
            </a:r>
            <a:r>
              <a:rPr lang="zh-CN" altLang="en-US" sz="2800" dirty="0" smtClean="0"/>
              <a:t>世纪晚期，德国经济迅速发展，但德国统一后保留的旧体制阻滞了民主政治的发展。这种旧体制阻滞了民主政治的发展。这种旧体制就是皇权与容克贵族的结盟。皇帝与容克贵族掌握政权，成为既得利益着，不愿推进民主政治的发展。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6593" y="479538"/>
            <a:ext cx="1085353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+mn-ea"/>
              </a:rPr>
              <a:t>（</a:t>
            </a:r>
            <a:r>
              <a:rPr lang="en-US" altLang="zh-CN" sz="3200" dirty="0" smtClean="0">
                <a:latin typeface="+mn-ea"/>
              </a:rPr>
              <a:t>2016</a:t>
            </a:r>
            <a:r>
              <a:rPr lang="zh-CN" altLang="en-US" sz="3200" dirty="0" smtClean="0">
                <a:latin typeface="+mn-ea"/>
              </a:rPr>
              <a:t>课标</a:t>
            </a:r>
            <a:r>
              <a:rPr lang="en-US" altLang="zh-CN" sz="3200" dirty="0" smtClean="0">
                <a:latin typeface="+mn-ea"/>
              </a:rPr>
              <a:t>II</a:t>
            </a:r>
            <a:r>
              <a:rPr lang="zh-CN" altLang="en-US" sz="3200" dirty="0" smtClean="0">
                <a:latin typeface="+mn-ea"/>
              </a:rPr>
              <a:t>，</a:t>
            </a:r>
            <a:r>
              <a:rPr lang="en-US" altLang="zh-CN" sz="3200" dirty="0" smtClean="0">
                <a:latin typeface="+mn-ea"/>
              </a:rPr>
              <a:t>35</a:t>
            </a:r>
            <a:r>
              <a:rPr lang="zh-CN" altLang="en-US" sz="3200" dirty="0" smtClean="0">
                <a:latin typeface="+mn-ea"/>
              </a:rPr>
              <a:t>，</a:t>
            </a:r>
            <a:r>
              <a:rPr lang="en-US" altLang="zh-CN" sz="3200" dirty="0" smtClean="0">
                <a:latin typeface="+mn-ea"/>
              </a:rPr>
              <a:t>4</a:t>
            </a:r>
            <a:r>
              <a:rPr lang="zh-CN" altLang="en-US" sz="3200" dirty="0" smtClean="0">
                <a:latin typeface="+mn-ea"/>
              </a:rPr>
              <a:t>分）</a:t>
            </a:r>
            <a:r>
              <a:rPr lang="en-US" altLang="zh-CN" sz="3200" dirty="0" smtClean="0">
                <a:latin typeface="+mn-ea"/>
              </a:rPr>
              <a:t>1875</a:t>
            </a:r>
            <a:r>
              <a:rPr lang="zh-CN" altLang="en-US" sz="3200" dirty="0" smtClean="0">
                <a:latin typeface="+mn-ea"/>
              </a:rPr>
              <a:t>年以后，法国确立了共和政体，议会处于政治运行中心，党派林立，内阁更迭频繁。</a:t>
            </a:r>
            <a:r>
              <a:rPr lang="en-US" altLang="zh-CN" sz="3200" dirty="0" smtClean="0">
                <a:latin typeface="+mn-ea"/>
              </a:rPr>
              <a:t>1985</a:t>
            </a:r>
            <a:r>
              <a:rPr lang="zh-CN" altLang="en-US" sz="3200" dirty="0" smtClean="0">
                <a:latin typeface="+mn-ea"/>
              </a:rPr>
              <a:t>年，戴高乐就任总统，修改宪法，规定总统拥有任命总理、解散议会等权力。这一政治体制的变化（    ）</a:t>
            </a:r>
            <a:endParaRPr lang="en-US" altLang="zh-CN" sz="3200" dirty="0" smtClean="0">
              <a:latin typeface="+mn-ea"/>
            </a:endParaRPr>
          </a:p>
          <a:p>
            <a:r>
              <a:rPr lang="en-US" altLang="zh-CN" sz="3200" dirty="0" smtClean="0">
                <a:latin typeface="+mn-ea"/>
              </a:rPr>
              <a:t>A.</a:t>
            </a:r>
            <a:r>
              <a:rPr lang="zh-CN" altLang="en-US" sz="3200" dirty="0" smtClean="0">
                <a:latin typeface="+mn-ea"/>
              </a:rPr>
              <a:t>有利于政局稳定</a:t>
            </a:r>
            <a:endParaRPr lang="en-US" altLang="zh-CN" sz="3200" dirty="0" smtClean="0">
              <a:latin typeface="+mn-ea"/>
            </a:endParaRPr>
          </a:p>
          <a:p>
            <a:r>
              <a:rPr lang="en-US" altLang="zh-CN" sz="3200" dirty="0" smtClean="0">
                <a:latin typeface="+mn-ea"/>
              </a:rPr>
              <a:t>B.</a:t>
            </a:r>
            <a:r>
              <a:rPr lang="zh-CN" altLang="en-US" sz="3200" dirty="0" smtClean="0">
                <a:latin typeface="+mn-ea"/>
              </a:rPr>
              <a:t>确立了总统国家元首的地位</a:t>
            </a:r>
            <a:endParaRPr lang="en-US" altLang="zh-CN" sz="3200" dirty="0" smtClean="0">
              <a:latin typeface="+mn-ea"/>
            </a:endParaRPr>
          </a:p>
          <a:p>
            <a:r>
              <a:rPr lang="en-US" altLang="zh-CN" sz="3200" dirty="0" smtClean="0">
                <a:latin typeface="+mn-ea"/>
              </a:rPr>
              <a:t>C.</a:t>
            </a:r>
            <a:r>
              <a:rPr lang="zh-CN" altLang="en-US" sz="3200" dirty="0" smtClean="0">
                <a:latin typeface="+mn-ea"/>
              </a:rPr>
              <a:t>剥夺了议会的主要权力</a:t>
            </a:r>
            <a:endParaRPr lang="en-US" altLang="zh-CN" sz="3200" dirty="0" smtClean="0">
              <a:latin typeface="+mn-ea"/>
            </a:endParaRPr>
          </a:p>
          <a:p>
            <a:r>
              <a:rPr lang="en-US" altLang="zh-CN" sz="3200" dirty="0" smtClean="0">
                <a:latin typeface="+mn-ea"/>
              </a:rPr>
              <a:t>D.</a:t>
            </a:r>
            <a:r>
              <a:rPr lang="zh-CN" altLang="en-US" sz="3200" dirty="0" smtClean="0">
                <a:latin typeface="+mn-ea"/>
              </a:rPr>
              <a:t>有助于两党制的形成</a:t>
            </a:r>
            <a:endParaRPr lang="zh-CN" altLang="en-US" sz="3200" dirty="0">
              <a:latin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19201" y="4717774"/>
            <a:ext cx="66479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答案：</a:t>
            </a:r>
            <a:r>
              <a:rPr lang="en-US" altLang="zh-CN" sz="3200" dirty="0" smtClean="0">
                <a:solidFill>
                  <a:srgbClr val="C00000"/>
                </a:solidFill>
              </a:rPr>
              <a:t>A</a:t>
            </a:r>
          </a:p>
          <a:p>
            <a:r>
              <a:rPr lang="zh-CN" altLang="en-US" sz="2800" dirty="0" smtClean="0"/>
              <a:t>解析：总统权力增加，有利于稳定政局。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6593" y="479538"/>
            <a:ext cx="1085353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+mn-ea"/>
              </a:rPr>
              <a:t>（</a:t>
            </a:r>
            <a:r>
              <a:rPr lang="en-US" altLang="zh-CN" sz="3200" dirty="0" smtClean="0">
                <a:latin typeface="+mn-ea"/>
              </a:rPr>
              <a:t>2015</a:t>
            </a:r>
            <a:r>
              <a:rPr lang="zh-CN" altLang="en-US" sz="3200" dirty="0" smtClean="0">
                <a:latin typeface="+mn-ea"/>
              </a:rPr>
              <a:t>北京文综课标，</a:t>
            </a:r>
            <a:r>
              <a:rPr lang="en-US" altLang="zh-CN" sz="3200" dirty="0" smtClean="0">
                <a:latin typeface="+mn-ea"/>
              </a:rPr>
              <a:t>22</a:t>
            </a:r>
            <a:r>
              <a:rPr lang="zh-CN" altLang="en-US" sz="3200" dirty="0" smtClean="0">
                <a:latin typeface="+mn-ea"/>
              </a:rPr>
              <a:t>，</a:t>
            </a:r>
            <a:r>
              <a:rPr lang="en-US" altLang="zh-CN" sz="3200" dirty="0" smtClean="0">
                <a:latin typeface="+mn-ea"/>
              </a:rPr>
              <a:t>4</a:t>
            </a:r>
            <a:r>
              <a:rPr lang="zh-CN" altLang="en-US" sz="3200" dirty="0" smtClean="0">
                <a:latin typeface="+mn-ea"/>
              </a:rPr>
              <a:t>分）</a:t>
            </a:r>
            <a:r>
              <a:rPr lang="en-US" altLang="zh-CN" sz="3200" dirty="0" smtClean="0">
                <a:latin typeface="+mn-ea"/>
              </a:rPr>
              <a:t>1845</a:t>
            </a:r>
            <a:r>
              <a:rPr lang="zh-CN" altLang="en-US" sz="3200" dirty="0" smtClean="0">
                <a:latin typeface="+mn-ea"/>
              </a:rPr>
              <a:t>年，美国国会通过一项法案：禁止总统在未经国会同意拨款的前提下授权建造海上缉私船。总统约翰</a:t>
            </a:r>
            <a:r>
              <a:rPr lang="en-US" altLang="zh-CN" sz="3200" dirty="0" smtClean="0">
                <a:latin typeface="+mn-ea"/>
              </a:rPr>
              <a:t>·</a:t>
            </a:r>
            <a:r>
              <a:rPr lang="zh-CN" altLang="en-US" sz="3200" dirty="0" smtClean="0">
                <a:latin typeface="+mn-ea"/>
              </a:rPr>
              <a:t>泰勒否决了该法案，但国会推翻了总统的否决。根据美国宪法，随后（    ）</a:t>
            </a:r>
            <a:endParaRPr lang="en-US" altLang="zh-CN" sz="3200" dirty="0" smtClean="0">
              <a:latin typeface="+mn-ea"/>
            </a:endParaRPr>
          </a:p>
          <a:p>
            <a:r>
              <a:rPr lang="en-US" altLang="zh-CN" sz="3200" dirty="0" smtClean="0">
                <a:latin typeface="+mn-ea"/>
              </a:rPr>
              <a:t>A.</a:t>
            </a:r>
            <a:r>
              <a:rPr lang="zh-CN" altLang="en-US" sz="3200" dirty="0" smtClean="0">
                <a:latin typeface="+mn-ea"/>
              </a:rPr>
              <a:t>该法案将会自动生效</a:t>
            </a:r>
            <a:endParaRPr lang="en-US" altLang="zh-CN" sz="3200" dirty="0" smtClean="0">
              <a:latin typeface="+mn-ea"/>
            </a:endParaRPr>
          </a:p>
          <a:p>
            <a:r>
              <a:rPr lang="en-US" altLang="zh-CN" sz="3200" dirty="0" smtClean="0">
                <a:latin typeface="+mn-ea"/>
              </a:rPr>
              <a:t>B.</a:t>
            </a:r>
            <a:r>
              <a:rPr lang="zh-CN" altLang="en-US" sz="3200" dirty="0" smtClean="0">
                <a:latin typeface="+mn-ea"/>
              </a:rPr>
              <a:t>国会将自行建造缉私船</a:t>
            </a:r>
            <a:endParaRPr lang="en-US" altLang="zh-CN" sz="3200" dirty="0" smtClean="0">
              <a:latin typeface="+mn-ea"/>
            </a:endParaRPr>
          </a:p>
          <a:p>
            <a:r>
              <a:rPr lang="en-US" altLang="zh-CN" sz="3200" dirty="0" smtClean="0">
                <a:latin typeface="+mn-ea"/>
              </a:rPr>
              <a:t>C.</a:t>
            </a:r>
            <a:r>
              <a:rPr lang="zh-CN" altLang="en-US" sz="3200" dirty="0" smtClean="0">
                <a:latin typeface="+mn-ea"/>
              </a:rPr>
              <a:t>最高法院可废除该法案</a:t>
            </a:r>
            <a:endParaRPr lang="en-US" altLang="zh-CN" sz="3200" dirty="0" smtClean="0">
              <a:latin typeface="+mn-ea"/>
            </a:endParaRPr>
          </a:p>
          <a:p>
            <a:r>
              <a:rPr lang="en-US" altLang="zh-CN" sz="3200" dirty="0" smtClean="0">
                <a:latin typeface="+mn-ea"/>
              </a:rPr>
              <a:t>D.</a:t>
            </a:r>
            <a:r>
              <a:rPr lang="zh-CN" altLang="en-US" sz="3200" dirty="0" smtClean="0">
                <a:latin typeface="+mn-ea"/>
              </a:rPr>
              <a:t>总统可再次否决该法案</a:t>
            </a:r>
            <a:endParaRPr lang="zh-CN" altLang="en-US" sz="3200" dirty="0">
              <a:latin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19201" y="4717774"/>
            <a:ext cx="101909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答案：</a:t>
            </a:r>
            <a:r>
              <a:rPr lang="en-US" altLang="zh-CN" sz="3200" dirty="0" smtClean="0">
                <a:solidFill>
                  <a:srgbClr val="C00000"/>
                </a:solidFill>
              </a:rPr>
              <a:t>A</a:t>
            </a:r>
          </a:p>
          <a:p>
            <a:r>
              <a:rPr lang="zh-CN" altLang="en-US" sz="2800" dirty="0" smtClean="0"/>
              <a:t>解析：根据美国</a:t>
            </a:r>
            <a:r>
              <a:rPr lang="en-US" altLang="zh-CN" sz="2800" dirty="0" smtClean="0"/>
              <a:t>1787</a:t>
            </a:r>
            <a:r>
              <a:rPr lang="zh-CN" altLang="en-US" sz="2800" dirty="0" smtClean="0"/>
              <a:t>年宪法，总统有权否决国会通过的议案，但国会复议时若以三分之二多数通过议案，则议案自动生效。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5077" y="234839"/>
            <a:ext cx="114336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+mn-ea"/>
              </a:rPr>
              <a:t>（</a:t>
            </a:r>
            <a:r>
              <a:rPr lang="en-US" altLang="zh-CN" sz="3200" dirty="0" smtClean="0">
                <a:latin typeface="+mn-ea"/>
              </a:rPr>
              <a:t>2015</a:t>
            </a:r>
            <a:r>
              <a:rPr lang="zh-CN" altLang="en-US" sz="3200" dirty="0" smtClean="0">
                <a:latin typeface="+mn-ea"/>
              </a:rPr>
              <a:t>课标</a:t>
            </a:r>
            <a:r>
              <a:rPr lang="en-US" altLang="zh-CN" sz="3200" dirty="0" smtClean="0">
                <a:latin typeface="+mn-ea"/>
              </a:rPr>
              <a:t>Ⅰ</a:t>
            </a:r>
            <a:r>
              <a:rPr lang="zh-CN" altLang="en-US" sz="3200" dirty="0" smtClean="0">
                <a:latin typeface="+mn-ea"/>
              </a:rPr>
              <a:t>，</a:t>
            </a:r>
            <a:r>
              <a:rPr lang="en-US" altLang="zh-CN" sz="3200" dirty="0" smtClean="0">
                <a:latin typeface="+mn-ea"/>
              </a:rPr>
              <a:t>33</a:t>
            </a:r>
            <a:r>
              <a:rPr lang="zh-CN" altLang="en-US" sz="3200" dirty="0" smtClean="0">
                <a:latin typeface="+mn-ea"/>
              </a:rPr>
              <a:t>，</a:t>
            </a:r>
            <a:r>
              <a:rPr lang="en-US" altLang="zh-CN" sz="3200" dirty="0" smtClean="0">
                <a:latin typeface="+mn-ea"/>
              </a:rPr>
              <a:t>4</a:t>
            </a:r>
            <a:r>
              <a:rPr lang="zh-CN" altLang="en-US" sz="3200" dirty="0" smtClean="0">
                <a:latin typeface="+mn-ea"/>
              </a:rPr>
              <a:t>分）</a:t>
            </a:r>
            <a:r>
              <a:rPr lang="en-US" altLang="zh-CN" sz="3200" dirty="0" smtClean="0">
                <a:latin typeface="+mn-ea"/>
              </a:rPr>
              <a:t>18</a:t>
            </a:r>
            <a:r>
              <a:rPr lang="zh-CN" altLang="en-US" sz="3200" dirty="0" smtClean="0">
                <a:latin typeface="+mn-ea"/>
              </a:rPr>
              <a:t>世纪中叶，一位英国内阁成员在议会发言中说：“诸位都知道，媾和和开战的权力是由国王掌握的</a:t>
            </a:r>
            <a:r>
              <a:rPr lang="en-US" altLang="zh-CN" sz="3200" dirty="0" smtClean="0">
                <a:latin typeface="+mn-ea"/>
              </a:rPr>
              <a:t>……</a:t>
            </a:r>
            <a:r>
              <a:rPr lang="zh-CN" altLang="en-US" sz="3200" dirty="0" smtClean="0">
                <a:latin typeface="+mn-ea"/>
              </a:rPr>
              <a:t>我们的宪法始终表明，国王在决定和平与战争时有权力让议会参与，也有权力不让议会参与。没有哪位明智的国王真的会冒险不让议会参与。”这表明在当时的英国（    ）</a:t>
            </a:r>
            <a:endParaRPr lang="en-US" altLang="zh-CN" sz="3200" dirty="0" smtClean="0">
              <a:latin typeface="+mn-ea"/>
            </a:endParaRPr>
          </a:p>
          <a:p>
            <a:r>
              <a:rPr lang="en-US" altLang="zh-CN" sz="3200" dirty="0" smtClean="0">
                <a:latin typeface="+mn-ea"/>
              </a:rPr>
              <a:t>A.</a:t>
            </a:r>
            <a:r>
              <a:rPr lang="zh-CN" altLang="en-US" sz="3200" dirty="0" smtClean="0">
                <a:latin typeface="+mn-ea"/>
              </a:rPr>
              <a:t>光荣革命成果受到侵蚀</a:t>
            </a:r>
            <a:endParaRPr lang="en-US" altLang="zh-CN" sz="3200" dirty="0" smtClean="0">
              <a:latin typeface="+mn-ea"/>
            </a:endParaRPr>
          </a:p>
          <a:p>
            <a:r>
              <a:rPr lang="en-US" altLang="zh-CN" sz="3200" dirty="0" smtClean="0">
                <a:latin typeface="+mn-ea"/>
              </a:rPr>
              <a:t>B.</a:t>
            </a:r>
            <a:r>
              <a:rPr lang="zh-CN" altLang="en-US" sz="3200" dirty="0" smtClean="0">
                <a:latin typeface="+mn-ea"/>
              </a:rPr>
              <a:t>立宪政体未能阻止国王专权</a:t>
            </a:r>
            <a:endParaRPr lang="en-US" altLang="zh-CN" sz="3200" dirty="0" smtClean="0">
              <a:latin typeface="+mn-ea"/>
            </a:endParaRPr>
          </a:p>
          <a:p>
            <a:r>
              <a:rPr lang="en-US" altLang="zh-CN" sz="3200" dirty="0" smtClean="0">
                <a:latin typeface="+mn-ea"/>
              </a:rPr>
              <a:t>C.</a:t>
            </a:r>
            <a:r>
              <a:rPr lang="zh-CN" altLang="en-US" sz="3200" dirty="0" smtClean="0">
                <a:latin typeface="+mn-ea"/>
              </a:rPr>
              <a:t>内阁依旧为国王所控制</a:t>
            </a:r>
            <a:endParaRPr lang="en-US" altLang="zh-CN" sz="3200" dirty="0" smtClean="0">
              <a:latin typeface="+mn-ea"/>
            </a:endParaRPr>
          </a:p>
          <a:p>
            <a:r>
              <a:rPr lang="en-US" altLang="zh-CN" sz="3200" dirty="0" smtClean="0">
                <a:latin typeface="+mn-ea"/>
              </a:rPr>
              <a:t>D.</a:t>
            </a:r>
            <a:r>
              <a:rPr lang="zh-CN" altLang="en-US" sz="3200" dirty="0" smtClean="0">
                <a:latin typeface="+mn-ea"/>
              </a:rPr>
              <a:t>国王依旧保留某些名义权力</a:t>
            </a:r>
            <a:endParaRPr lang="zh-CN" altLang="en-US" sz="3200" dirty="0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0221" y="4759154"/>
            <a:ext cx="10190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答案：</a:t>
            </a:r>
            <a:r>
              <a:rPr lang="en-US" altLang="zh-CN" sz="3200" dirty="0" smtClean="0">
                <a:solidFill>
                  <a:srgbClr val="C00000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1195" y="98710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dirty="0">
                <a:latin typeface="黑体" panose="02010600030101010101" pitchFamily="49" charset="-122"/>
                <a:ea typeface="黑体" panose="02010600030101010101" pitchFamily="49" charset="-122"/>
                <a:cs typeface="黑体" panose="02010600030101010101" pitchFamily="49" charset="-122"/>
              </a:rPr>
              <a:t>    18</a:t>
            </a:r>
            <a:r>
              <a:rPr lang="zh-CN" altLang="en-US" sz="3200" dirty="0">
                <a:latin typeface="黑体" panose="02010600030101010101" pitchFamily="49" charset="-122"/>
                <a:ea typeface="黑体" panose="02010600030101010101" pitchFamily="49" charset="-122"/>
                <a:cs typeface="黑体" panose="02010600030101010101" pitchFamily="49" charset="-122"/>
              </a:rPr>
              <a:t>世纪末，法国的工场手工业已经有了较大的</a:t>
            </a:r>
            <a:r>
              <a:rPr lang="zh-CN" altLang="en-US" sz="3200" dirty="0" smtClean="0">
                <a:latin typeface="黑体" panose="02010600030101010101" pitchFamily="49" charset="-122"/>
                <a:ea typeface="黑体" panose="02010600030101010101" pitchFamily="49" charset="-122"/>
                <a:cs typeface="黑体" panose="02010600030101010101" pitchFamily="49" charset="-122"/>
              </a:rPr>
              <a:t>发展。其中</a:t>
            </a:r>
            <a:r>
              <a:rPr lang="zh-CN" altLang="en-US" sz="3200" dirty="0">
                <a:latin typeface="黑体" panose="02010600030101010101" pitchFamily="49" charset="-122"/>
                <a:ea typeface="黑体" panose="02010600030101010101" pitchFamily="49" charset="-122"/>
                <a:cs typeface="黑体" panose="02010600030101010101" pitchFamily="49" charset="-122"/>
              </a:rPr>
              <a:t>，采矿业、冶金</a:t>
            </a:r>
            <a:r>
              <a:rPr lang="zh-CN" altLang="en-US" sz="3200" dirty="0" smtClean="0">
                <a:latin typeface="黑体" panose="02010600030101010101" pitchFamily="49" charset="-122"/>
                <a:ea typeface="黑体" panose="02010600030101010101" pitchFamily="49" charset="-122"/>
                <a:cs typeface="黑体" panose="02010600030101010101" pitchFamily="49" charset="-122"/>
              </a:rPr>
              <a:t>业、奢侈品、工业</a:t>
            </a:r>
            <a:r>
              <a:rPr lang="zh-CN" altLang="en-US" sz="3200" dirty="0">
                <a:latin typeface="黑体" panose="02010600030101010101" pitchFamily="49" charset="-122"/>
                <a:ea typeface="黑体" panose="02010600030101010101" pitchFamily="49" charset="-122"/>
                <a:cs typeface="黑体" panose="02010600030101010101" pitchFamily="49" charset="-122"/>
              </a:rPr>
              <a:t>和纺织业最为发达，位于法国勃艮第的克勒佐公司是当时欧洲最大的冶金企业之一，它有</a:t>
            </a:r>
            <a:r>
              <a:rPr lang="en-US" altLang="zh-CN" sz="3200" dirty="0">
                <a:latin typeface="黑体" panose="02010600030101010101" pitchFamily="49" charset="-122"/>
                <a:ea typeface="黑体" panose="02010600030101010101" pitchFamily="49" charset="-122"/>
                <a:cs typeface="黑体" panose="02010600030101010101" pitchFamily="49" charset="-122"/>
              </a:rPr>
              <a:t>4</a:t>
            </a:r>
            <a:r>
              <a:rPr lang="zh-CN" altLang="en-US" sz="3200" dirty="0">
                <a:latin typeface="黑体" panose="02010600030101010101" pitchFamily="49" charset="-122"/>
                <a:ea typeface="黑体" panose="02010600030101010101" pitchFamily="49" charset="-122"/>
                <a:cs typeface="黑体" panose="02010600030101010101" pitchFamily="49" charset="-122"/>
              </a:rPr>
              <a:t>座高炉、</a:t>
            </a:r>
            <a:r>
              <a:rPr lang="en-US" altLang="zh-CN" sz="3200" dirty="0">
                <a:latin typeface="黑体" panose="02010600030101010101" pitchFamily="49" charset="-122"/>
                <a:ea typeface="黑体" panose="02010600030101010101" pitchFamily="49" charset="-122"/>
                <a:cs typeface="黑体" panose="02010600030101010101" pitchFamily="49" charset="-122"/>
              </a:rPr>
              <a:t>2</a:t>
            </a:r>
            <a:r>
              <a:rPr lang="zh-CN" altLang="en-US" sz="3200" dirty="0">
                <a:latin typeface="黑体" panose="02010600030101010101" pitchFamily="49" charset="-122"/>
                <a:ea typeface="黑体" panose="02010600030101010101" pitchFamily="49" charset="-122"/>
                <a:cs typeface="黑体" panose="02010600030101010101" pitchFamily="49" charset="-122"/>
              </a:rPr>
              <a:t>个冶金工场，备有蒸汽机和汽锤等设备，还有自己的煤矿。但是，法国陈旧的制度严重束缚了资本主义的发展。例如，专政王朝为解决财政危机，日益加重对金融界和工商业的盘剥和勒索，动辄封闭银行；国内关卡林立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71195" y="173383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1.</a:t>
            </a:r>
            <a:r>
              <a:rPr lang="zh-CN" altLang="en-US" sz="32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法国大革命的背景</a:t>
            </a:r>
            <a:endParaRPr lang="zh-CN" altLang="en-US" sz="32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59822" y="4292769"/>
            <a:ext cx="4873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以上材料说明了什么问题？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606590" y="1428901"/>
            <a:ext cx="9222377" cy="2612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217779" y="3271294"/>
            <a:ext cx="515137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490917" y="4890978"/>
            <a:ext cx="8243343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经济：封建专制阻碍资本主义经济的发展。</a:t>
            </a:r>
            <a:endParaRPr lang="zh-CN" altLang="en-US" sz="3200" b="1" dirty="0">
              <a:solidFill>
                <a:schemeClr val="bg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 rot="21191437">
            <a:off x="6770539" y="5528377"/>
            <a:ext cx="5109091" cy="584775"/>
          </a:xfrm>
          <a:prstGeom prst="rect">
            <a:avLst/>
          </a:prstGeom>
          <a:solidFill>
            <a:schemeClr val="bg1"/>
          </a:solidFill>
          <a:ln w="38100" cmpd="thickThin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法国大革命爆发的根本原因</a:t>
            </a:r>
            <a:endParaRPr lang="zh-CN" altLang="en-US" sz="3200" b="1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84802" y="3662062"/>
            <a:ext cx="3612229" cy="1183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110" y="2103755"/>
            <a:ext cx="3065780" cy="38360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70" y="2103755"/>
            <a:ext cx="3230880" cy="3656965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一、法国的政治民主化进程</a:t>
            </a:r>
            <a:endParaRPr lang="zh-CN" altLang="en-US" dirty="0">
              <a:latin typeface="方正大标宋_GBK" panose="03000509000000000000" pitchFamily="65" charset="-122"/>
              <a:ea typeface="方正大标宋_GBK" panose="03000509000000000000" pitchFamily="65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4427" y="1440667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1.</a:t>
            </a:r>
            <a:r>
              <a:rPr lang="zh-CN" altLang="en-US" sz="32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法国大革命的背景</a:t>
            </a:r>
            <a:endParaRPr lang="zh-CN" altLang="en-US" sz="32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6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574040" y="5760720"/>
            <a:ext cx="4383405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125000"/>
              </a:lnSpc>
              <a:spcBef>
                <a:spcPct val="50000"/>
              </a:spcBef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自由、平等</a:t>
            </a:r>
            <a:r>
              <a:rPr lang="en-US" altLang="zh-CN" sz="2400" b="1" dirty="0" smtClean="0">
                <a:ea typeface="黑体" panose="02010600030101010101" pitchFamily="49" charset="-122"/>
              </a:rPr>
              <a:t>——</a:t>
            </a:r>
            <a:r>
              <a:rPr lang="zh-CN" altLang="en-US" sz="24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伏尔泰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077361" y="1429148"/>
            <a:ext cx="592982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思想：启蒙运动传播自由平等。</a:t>
            </a:r>
            <a:endParaRPr lang="zh-CN" altLang="en-US" sz="3200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63110" y="5939790"/>
            <a:ext cx="3707765" cy="4905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lnSpc>
                <a:spcPct val="125000"/>
              </a:lnSpc>
              <a:spcBef>
                <a:spcPct val="50000"/>
              </a:spcBef>
              <a:buNone/>
            </a:pPr>
            <a:r>
              <a:rPr lang="zh-CN" altLang="en-US" sz="2400" b="1" dirty="0">
                <a:latin typeface="黑体" panose="02010600030101010101" pitchFamily="49" charset="-122"/>
                <a:ea typeface="黑体" panose="02010600030101010101" pitchFamily="49" charset="-122"/>
                <a:sym typeface="+mn-ea"/>
              </a:rPr>
              <a:t>社会契约论 </a:t>
            </a:r>
            <a:r>
              <a:rPr lang="en-US" altLang="zh-CN" sz="2400" b="1" dirty="0" smtClean="0">
                <a:latin typeface="黑体" panose="02010600030101010101" pitchFamily="49" charset="-122"/>
                <a:ea typeface="黑体" panose="02010600030101010101" pitchFamily="49" charset="-122"/>
                <a:sym typeface="+mn-ea"/>
              </a:rPr>
              <a:t>——</a:t>
            </a:r>
            <a:r>
              <a:rPr lang="zh-CN" altLang="en-US" sz="2400" b="1" dirty="0">
                <a:latin typeface="黑体" panose="02010600030101010101" pitchFamily="49" charset="-122"/>
                <a:ea typeface="黑体" panose="02010600030101010101" pitchFamily="49" charset="-122"/>
                <a:sym typeface="+mn-ea"/>
              </a:rPr>
              <a:t>卢梭</a:t>
            </a: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7896225" y="2386330"/>
            <a:ext cx="3973195" cy="3375025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buNone/>
            </a:pPr>
            <a:r>
              <a:rPr lang="zh-CN" altLang="en-US" sz="32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材料一：评论员塞鲁蒂：</a:t>
            </a:r>
            <a:r>
              <a:rPr lang="en-US" altLang="zh-CN" sz="3200" dirty="0">
                <a:latin typeface="黑体" panose="02010600030101010101" pitchFamily="49" charset="-122"/>
                <a:ea typeface="黑体" panose="02010600030101010101" pitchFamily="49" charset="-122"/>
              </a:rPr>
              <a:t>"</a:t>
            </a:r>
            <a:r>
              <a:rPr lang="zh-CN" altLang="en-US" sz="3200" dirty="0">
                <a:latin typeface="黑体" panose="02010600030101010101" pitchFamily="49" charset="-122"/>
                <a:ea typeface="黑体" panose="02010600030101010101" pitchFamily="49" charset="-122"/>
              </a:rPr>
              <a:t>在帮助美国</a:t>
            </a:r>
            <a:r>
              <a:rPr lang="en-US" altLang="zh-CN" sz="3200" dirty="0">
                <a:latin typeface="黑体" panose="02010600030101010101" pitchFamily="49" charset="-122"/>
                <a:ea typeface="黑体" panose="02010600030101010101" pitchFamily="49" charset="-122"/>
              </a:rPr>
              <a:t>13</a:t>
            </a:r>
            <a:r>
              <a:rPr lang="zh-CN" altLang="en-US" sz="3200" dirty="0">
                <a:latin typeface="黑体" panose="02010600030101010101" pitchFamily="49" charset="-122"/>
                <a:ea typeface="黑体" panose="02010600030101010101" pitchFamily="49" charset="-122"/>
              </a:rPr>
              <a:t>州夺取自由之时，我们也在为夺取自己的自由做准备。</a:t>
            </a:r>
            <a:r>
              <a:rPr lang="en-US" altLang="zh-CN" sz="3200" dirty="0">
                <a:latin typeface="黑体" panose="02010600030101010101" pitchFamily="49" charset="-122"/>
                <a:ea typeface="黑体" panose="02010600030101010101" pitchFamily="49" charset="-122"/>
              </a:rPr>
              <a:t>"</a:t>
            </a:r>
            <a:endParaRPr lang="en-US" altLang="zh-CN" sz="3200" dirty="0" smtClean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marL="0" indent="0">
              <a:lnSpc>
                <a:spcPct val="125000"/>
              </a:lnSpc>
              <a:buNone/>
            </a:pPr>
            <a:endParaRPr lang="zh-CN" altLang="en-US" sz="32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204617" y="2103774"/>
            <a:ext cx="880241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国外因素：美国独立战争推动法国大革命的到来</a:t>
            </a:r>
            <a:endParaRPr lang="zh-CN" altLang="en-US" sz="3200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4427" y="0"/>
            <a:ext cx="10515600" cy="1325563"/>
          </a:xfrm>
        </p:spPr>
        <p:txBody>
          <a:bodyPr/>
          <a:lstStyle/>
          <a:p>
            <a:r>
              <a:rPr lang="zh-CN" altLang="en-US" dirty="0" smtClean="0"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一、法国的政治民主化进程</a:t>
            </a:r>
            <a:endParaRPr lang="zh-CN" altLang="en-US" dirty="0">
              <a:latin typeface="方正大标宋_GBK" panose="03000509000000000000" pitchFamily="65" charset="-122"/>
              <a:ea typeface="方正大标宋_GBK" panose="03000509000000000000" pitchFamily="65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4427" y="1137325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1.</a:t>
            </a:r>
            <a:r>
              <a:rPr lang="zh-CN" altLang="en-US" sz="32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法国大革命的背景</a:t>
            </a:r>
            <a:endParaRPr lang="zh-CN" altLang="en-US" sz="32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40637" y="3815099"/>
            <a:ext cx="8802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国外因素：美国独立战争推动法国大革命的到来</a:t>
            </a:r>
            <a:endParaRPr lang="zh-CN" altLang="en-US" sz="3200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0903" y="1938476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政治：波旁王朝的封建专制统治</a:t>
            </a:r>
            <a:endParaRPr lang="zh-CN" altLang="en-US" sz="3200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40552" y="2523698"/>
            <a:ext cx="8243343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dirty="0" smtClean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经济：封建专制阻碍资本主义经济的发展。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40641" y="3230008"/>
            <a:ext cx="59298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思想：启蒙运动传播自由平等。</a:t>
            </a:r>
            <a:endParaRPr lang="zh-CN" altLang="en-US" sz="3200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3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Line 2"/>
          <p:cNvSpPr>
            <a:spLocks noChangeShapeType="1"/>
          </p:cNvSpPr>
          <p:nvPr/>
        </p:nvSpPr>
        <p:spPr bwMode="auto">
          <a:xfrm flipV="1">
            <a:off x="2371587" y="5713344"/>
            <a:ext cx="8765540" cy="634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78" name="Line 3"/>
          <p:cNvSpPr>
            <a:spLocks noChangeShapeType="1"/>
          </p:cNvSpPr>
          <p:nvPr/>
        </p:nvSpPr>
        <p:spPr bwMode="auto">
          <a:xfrm flipV="1">
            <a:off x="2408100" y="625407"/>
            <a:ext cx="0" cy="50942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79" name="AutoShape 4"/>
          <p:cNvSpPr>
            <a:spLocks noChangeArrowheads="1"/>
          </p:cNvSpPr>
          <p:nvPr/>
        </p:nvSpPr>
        <p:spPr bwMode="auto">
          <a:xfrm>
            <a:off x="2327137" y="3521006"/>
            <a:ext cx="152400" cy="152400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0" name="AutoShape 5"/>
          <p:cNvSpPr>
            <a:spLocks noChangeArrowheads="1"/>
          </p:cNvSpPr>
          <p:nvPr/>
        </p:nvSpPr>
        <p:spPr bwMode="auto">
          <a:xfrm>
            <a:off x="2947851" y="5648257"/>
            <a:ext cx="96837" cy="96837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zh-CN" altLang="en-US">
              <a:solidFill>
                <a:srgbClr val="FF3300"/>
              </a:solidFill>
            </a:endParaRPr>
          </a:p>
        </p:txBody>
      </p:sp>
      <p:sp>
        <p:nvSpPr>
          <p:cNvPr id="24581" name="AutoShape 6"/>
          <p:cNvSpPr>
            <a:spLocks noChangeArrowheads="1"/>
          </p:cNvSpPr>
          <p:nvPr/>
        </p:nvSpPr>
        <p:spPr bwMode="auto">
          <a:xfrm>
            <a:off x="3595551" y="5648257"/>
            <a:ext cx="96837" cy="96837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2" name="AutoShape 7"/>
          <p:cNvSpPr>
            <a:spLocks noChangeArrowheads="1"/>
          </p:cNvSpPr>
          <p:nvPr/>
        </p:nvSpPr>
        <p:spPr bwMode="auto">
          <a:xfrm>
            <a:off x="4316276" y="5648257"/>
            <a:ext cx="96837" cy="96837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3" name="AutoShape 8"/>
          <p:cNvSpPr>
            <a:spLocks noChangeArrowheads="1"/>
          </p:cNvSpPr>
          <p:nvPr/>
        </p:nvSpPr>
        <p:spPr bwMode="auto">
          <a:xfrm>
            <a:off x="4963976" y="5648257"/>
            <a:ext cx="96837" cy="96837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4" name="AutoShape 9"/>
          <p:cNvSpPr>
            <a:spLocks noChangeArrowheads="1"/>
          </p:cNvSpPr>
          <p:nvPr/>
        </p:nvSpPr>
        <p:spPr bwMode="auto">
          <a:xfrm>
            <a:off x="5684701" y="5648257"/>
            <a:ext cx="96837" cy="96837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5" name="AutoShape 10"/>
          <p:cNvSpPr>
            <a:spLocks noChangeArrowheads="1"/>
          </p:cNvSpPr>
          <p:nvPr/>
        </p:nvSpPr>
        <p:spPr bwMode="auto">
          <a:xfrm>
            <a:off x="6332401" y="5648257"/>
            <a:ext cx="96837" cy="96837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6" name="AutoShape 11"/>
          <p:cNvSpPr>
            <a:spLocks noChangeArrowheads="1"/>
          </p:cNvSpPr>
          <p:nvPr/>
        </p:nvSpPr>
        <p:spPr bwMode="auto">
          <a:xfrm>
            <a:off x="7051537" y="5648257"/>
            <a:ext cx="96838" cy="96837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7" name="AutoShape 12"/>
          <p:cNvSpPr>
            <a:spLocks noChangeArrowheads="1"/>
          </p:cNvSpPr>
          <p:nvPr/>
        </p:nvSpPr>
        <p:spPr bwMode="auto">
          <a:xfrm>
            <a:off x="7700826" y="5648257"/>
            <a:ext cx="96837" cy="96837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8" name="AutoShape 13"/>
          <p:cNvSpPr>
            <a:spLocks noChangeArrowheads="1"/>
          </p:cNvSpPr>
          <p:nvPr/>
        </p:nvSpPr>
        <p:spPr bwMode="auto">
          <a:xfrm>
            <a:off x="8564426" y="5648257"/>
            <a:ext cx="96837" cy="96837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90" name="Text Box 16"/>
          <p:cNvSpPr txBox="1">
            <a:spLocks noChangeArrowheads="1"/>
          </p:cNvSpPr>
          <p:nvPr/>
        </p:nvSpPr>
        <p:spPr bwMode="auto">
          <a:xfrm>
            <a:off x="1070442" y="1490961"/>
            <a:ext cx="1268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0030101010101" pitchFamily="49" charset="-122"/>
              </a:rPr>
              <a:t>共和制</a:t>
            </a:r>
          </a:p>
        </p:txBody>
      </p:sp>
      <p:sp>
        <p:nvSpPr>
          <p:cNvPr id="24591" name="Text Box 18"/>
          <p:cNvSpPr txBox="1">
            <a:spLocks noChangeArrowheads="1"/>
          </p:cNvSpPr>
          <p:nvPr/>
        </p:nvSpPr>
        <p:spPr bwMode="auto">
          <a:xfrm>
            <a:off x="1390512" y="580957"/>
            <a:ext cx="1296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B05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政体</a:t>
            </a:r>
          </a:p>
        </p:txBody>
      </p:sp>
      <p:sp>
        <p:nvSpPr>
          <p:cNvPr id="24592" name="Text Box 19"/>
          <p:cNvSpPr txBox="1">
            <a:spLocks noChangeArrowheads="1"/>
          </p:cNvSpPr>
          <p:nvPr/>
        </p:nvSpPr>
        <p:spPr bwMode="auto">
          <a:xfrm>
            <a:off x="9272336" y="5654876"/>
            <a:ext cx="1366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时间</a:t>
            </a:r>
          </a:p>
        </p:txBody>
      </p:sp>
      <p:sp>
        <p:nvSpPr>
          <p:cNvPr id="24593" name="Text Box 20"/>
          <p:cNvSpPr txBox="1">
            <a:spLocks noChangeArrowheads="1"/>
          </p:cNvSpPr>
          <p:nvPr/>
        </p:nvSpPr>
        <p:spPr bwMode="auto">
          <a:xfrm>
            <a:off x="2435087" y="5765731"/>
            <a:ext cx="2590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1788</a:t>
            </a:r>
          </a:p>
        </p:txBody>
      </p:sp>
      <p:sp>
        <p:nvSpPr>
          <p:cNvPr id="24594" name="Text Box 21"/>
          <p:cNvSpPr txBox="1">
            <a:spLocks noChangeArrowheads="1"/>
          </p:cNvSpPr>
          <p:nvPr/>
        </p:nvSpPr>
        <p:spPr bwMode="auto">
          <a:xfrm>
            <a:off x="3197087" y="5765731"/>
            <a:ext cx="2305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1789</a:t>
            </a:r>
          </a:p>
        </p:txBody>
      </p:sp>
      <p:sp>
        <p:nvSpPr>
          <p:cNvPr id="24595" name="Text Box 22"/>
          <p:cNvSpPr txBox="1">
            <a:spLocks noChangeArrowheads="1"/>
          </p:cNvSpPr>
          <p:nvPr/>
        </p:nvSpPr>
        <p:spPr bwMode="auto">
          <a:xfrm>
            <a:off x="3959087" y="5765731"/>
            <a:ext cx="2305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1792</a:t>
            </a:r>
          </a:p>
        </p:txBody>
      </p:sp>
      <p:sp>
        <p:nvSpPr>
          <p:cNvPr id="24596" name="Text Box 23"/>
          <p:cNvSpPr txBox="1">
            <a:spLocks noChangeArrowheads="1"/>
          </p:cNvSpPr>
          <p:nvPr/>
        </p:nvSpPr>
        <p:spPr bwMode="auto">
          <a:xfrm>
            <a:off x="4644888" y="5765731"/>
            <a:ext cx="2663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1804</a:t>
            </a:r>
          </a:p>
        </p:txBody>
      </p:sp>
      <p:sp>
        <p:nvSpPr>
          <p:cNvPr id="24597" name="Text Box 24"/>
          <p:cNvSpPr txBox="1">
            <a:spLocks noChangeArrowheads="1"/>
          </p:cNvSpPr>
          <p:nvPr/>
        </p:nvSpPr>
        <p:spPr bwMode="auto">
          <a:xfrm>
            <a:off x="5351326" y="5765731"/>
            <a:ext cx="2592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smtClean="0">
                <a:latin typeface="Times New Roman" panose="02020603050405020304" pitchFamily="18" charset="0"/>
              </a:rPr>
              <a:t>1814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24598" name="Text Box 25"/>
          <p:cNvSpPr txBox="1">
            <a:spLocks noChangeArrowheads="1"/>
          </p:cNvSpPr>
          <p:nvPr/>
        </p:nvSpPr>
        <p:spPr bwMode="auto">
          <a:xfrm>
            <a:off x="6016488" y="5765731"/>
            <a:ext cx="2735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1830</a:t>
            </a:r>
          </a:p>
        </p:txBody>
      </p:sp>
      <p:sp>
        <p:nvSpPr>
          <p:cNvPr id="24599" name="Text Box 26"/>
          <p:cNvSpPr txBox="1">
            <a:spLocks noChangeArrowheads="1"/>
          </p:cNvSpPr>
          <p:nvPr/>
        </p:nvSpPr>
        <p:spPr bwMode="auto">
          <a:xfrm>
            <a:off x="6702287" y="5765731"/>
            <a:ext cx="2089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1848</a:t>
            </a:r>
          </a:p>
        </p:txBody>
      </p:sp>
      <p:sp>
        <p:nvSpPr>
          <p:cNvPr id="24600" name="Text Box 27"/>
          <p:cNvSpPr txBox="1">
            <a:spLocks noChangeArrowheads="1"/>
          </p:cNvSpPr>
          <p:nvPr/>
        </p:nvSpPr>
        <p:spPr bwMode="auto">
          <a:xfrm>
            <a:off x="7464287" y="5765731"/>
            <a:ext cx="793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</a:rPr>
              <a:t>1852</a:t>
            </a:r>
          </a:p>
        </p:txBody>
      </p:sp>
      <p:sp>
        <p:nvSpPr>
          <p:cNvPr id="24601" name="Text Box 28"/>
          <p:cNvSpPr txBox="1">
            <a:spLocks noChangeArrowheads="1"/>
          </p:cNvSpPr>
          <p:nvPr/>
        </p:nvSpPr>
        <p:spPr bwMode="auto">
          <a:xfrm>
            <a:off x="8226287" y="5765731"/>
            <a:ext cx="1835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1870</a:t>
            </a:r>
          </a:p>
        </p:txBody>
      </p:sp>
      <p:sp>
        <p:nvSpPr>
          <p:cNvPr id="24602" name="AutoShape 29"/>
          <p:cNvSpPr>
            <a:spLocks noChangeArrowheads="1"/>
          </p:cNvSpPr>
          <p:nvPr/>
        </p:nvSpPr>
        <p:spPr bwMode="auto">
          <a:xfrm>
            <a:off x="2860537" y="5045006"/>
            <a:ext cx="293688" cy="228600"/>
          </a:xfrm>
          <a:prstGeom prst="flowChartConnector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03" name="AutoShape 30"/>
          <p:cNvSpPr>
            <a:spLocks noChangeArrowheads="1"/>
          </p:cNvSpPr>
          <p:nvPr/>
        </p:nvSpPr>
        <p:spPr bwMode="auto">
          <a:xfrm>
            <a:off x="4232137" y="1158807"/>
            <a:ext cx="228600" cy="193675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04" name="AutoShape 31"/>
          <p:cNvSpPr>
            <a:spLocks noChangeArrowheads="1"/>
          </p:cNvSpPr>
          <p:nvPr/>
        </p:nvSpPr>
        <p:spPr bwMode="auto">
          <a:xfrm>
            <a:off x="5603737" y="4968806"/>
            <a:ext cx="304800" cy="228600"/>
          </a:xfrm>
          <a:prstGeom prst="flowChartConnector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05" name="AutoShape 3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4841737" y="3521007"/>
            <a:ext cx="228600" cy="249237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06" name="AutoShape 33"/>
          <p:cNvSpPr>
            <a:spLocks noChangeArrowheads="1"/>
          </p:cNvSpPr>
          <p:nvPr/>
        </p:nvSpPr>
        <p:spPr bwMode="auto">
          <a:xfrm>
            <a:off x="6183102" y="2566491"/>
            <a:ext cx="228600" cy="228600"/>
          </a:xfrm>
          <a:prstGeom prst="flowChartConnector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07" name="AutoShape 34"/>
          <p:cNvSpPr>
            <a:spLocks noChangeArrowheads="1"/>
          </p:cNvSpPr>
          <p:nvPr/>
        </p:nvSpPr>
        <p:spPr bwMode="auto">
          <a:xfrm>
            <a:off x="6908663" y="1082606"/>
            <a:ext cx="219075" cy="19685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08" name="AutoShape 35"/>
          <p:cNvSpPr>
            <a:spLocks noChangeArrowheads="1"/>
          </p:cNvSpPr>
          <p:nvPr/>
        </p:nvSpPr>
        <p:spPr bwMode="auto">
          <a:xfrm>
            <a:off x="7661137" y="3521006"/>
            <a:ext cx="228600" cy="2286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09" name="AutoShape 36"/>
          <p:cNvSpPr>
            <a:spLocks noChangeArrowheads="1"/>
          </p:cNvSpPr>
          <p:nvPr/>
        </p:nvSpPr>
        <p:spPr bwMode="auto">
          <a:xfrm flipH="1">
            <a:off x="8346938" y="1082606"/>
            <a:ext cx="238125" cy="201612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10" name="Line 37"/>
          <p:cNvSpPr>
            <a:spLocks noChangeShapeType="1"/>
          </p:cNvSpPr>
          <p:nvPr/>
        </p:nvSpPr>
        <p:spPr bwMode="auto">
          <a:xfrm flipV="1">
            <a:off x="3019287" y="2530406"/>
            <a:ext cx="515938" cy="254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11" name="Line 38"/>
          <p:cNvSpPr>
            <a:spLocks noChangeShapeType="1"/>
          </p:cNvSpPr>
          <p:nvPr/>
        </p:nvSpPr>
        <p:spPr bwMode="auto">
          <a:xfrm flipV="1">
            <a:off x="3546337" y="1327082"/>
            <a:ext cx="769938" cy="11271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12" name="Line 39"/>
          <p:cNvSpPr>
            <a:spLocks noChangeShapeType="1"/>
          </p:cNvSpPr>
          <p:nvPr/>
        </p:nvSpPr>
        <p:spPr bwMode="auto">
          <a:xfrm>
            <a:off x="4316275" y="1327082"/>
            <a:ext cx="576262" cy="22320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13" name="Line 40"/>
          <p:cNvSpPr>
            <a:spLocks noChangeShapeType="1"/>
          </p:cNvSpPr>
          <p:nvPr/>
        </p:nvSpPr>
        <p:spPr bwMode="auto">
          <a:xfrm>
            <a:off x="5035413" y="3749607"/>
            <a:ext cx="720725" cy="12207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14" name="Line 41"/>
          <p:cNvSpPr>
            <a:spLocks noChangeShapeType="1"/>
          </p:cNvSpPr>
          <p:nvPr/>
        </p:nvSpPr>
        <p:spPr bwMode="auto">
          <a:xfrm flipV="1">
            <a:off x="5756137" y="2795090"/>
            <a:ext cx="504827" cy="217371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15" name="Line 42"/>
          <p:cNvSpPr>
            <a:spLocks noChangeShapeType="1"/>
          </p:cNvSpPr>
          <p:nvPr/>
        </p:nvSpPr>
        <p:spPr bwMode="auto">
          <a:xfrm flipV="1">
            <a:off x="6256199" y="1352482"/>
            <a:ext cx="681038" cy="12747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16" name="Line 43"/>
          <p:cNvSpPr>
            <a:spLocks noChangeShapeType="1"/>
          </p:cNvSpPr>
          <p:nvPr/>
        </p:nvSpPr>
        <p:spPr bwMode="auto">
          <a:xfrm>
            <a:off x="6975337" y="1235006"/>
            <a:ext cx="762000" cy="2286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17" name="Line 44"/>
          <p:cNvSpPr>
            <a:spLocks noChangeShapeType="1"/>
          </p:cNvSpPr>
          <p:nvPr/>
        </p:nvSpPr>
        <p:spPr bwMode="auto">
          <a:xfrm flipV="1">
            <a:off x="7813537" y="1235006"/>
            <a:ext cx="685800" cy="2286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18" name="AutoShape 45"/>
          <p:cNvSpPr>
            <a:spLocks noChangeArrowheads="1"/>
          </p:cNvSpPr>
          <p:nvPr/>
        </p:nvSpPr>
        <p:spPr bwMode="auto">
          <a:xfrm>
            <a:off x="3335994" y="2182744"/>
            <a:ext cx="381000" cy="5334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rgbClr val="FF3399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>
              <a:solidFill>
                <a:srgbClr val="FF6600"/>
              </a:solidFill>
            </a:endParaRPr>
          </a:p>
        </p:txBody>
      </p:sp>
      <p:sp>
        <p:nvSpPr>
          <p:cNvPr id="24619" name="Text Box 46"/>
          <p:cNvSpPr txBox="1">
            <a:spLocks noChangeArrowheads="1"/>
          </p:cNvSpPr>
          <p:nvPr/>
        </p:nvSpPr>
        <p:spPr bwMode="auto">
          <a:xfrm>
            <a:off x="3473313" y="2624069"/>
            <a:ext cx="55399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3300"/>
                </a:solidFill>
                <a:ea typeface="黑体" panose="02010600030101010101" pitchFamily="49" charset="-122"/>
              </a:rPr>
              <a:t>攻占巴士底狱</a:t>
            </a:r>
          </a:p>
        </p:txBody>
      </p:sp>
      <p:sp>
        <p:nvSpPr>
          <p:cNvPr id="24620" name="Text Box 47"/>
          <p:cNvSpPr txBox="1">
            <a:spLocks noChangeArrowheads="1"/>
          </p:cNvSpPr>
          <p:nvPr/>
        </p:nvSpPr>
        <p:spPr bwMode="auto">
          <a:xfrm>
            <a:off x="3551100" y="725419"/>
            <a:ext cx="2520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  <a:ea typeface="黑体" panose="02010600030101010101" pitchFamily="49" charset="-122"/>
              </a:rPr>
              <a:t>第一共和国</a:t>
            </a:r>
          </a:p>
        </p:txBody>
      </p:sp>
      <p:sp>
        <p:nvSpPr>
          <p:cNvPr id="24621" name="Text Box 4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198800" y="3101907"/>
            <a:ext cx="180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ea typeface="黑体" panose="02010600030101010101" pitchFamily="49" charset="-122"/>
              </a:rPr>
              <a:t>第一帝国</a:t>
            </a:r>
          </a:p>
        </p:txBody>
      </p:sp>
      <p:sp>
        <p:nvSpPr>
          <p:cNvPr id="24622" name="Text Box 49"/>
          <p:cNvSpPr txBox="1">
            <a:spLocks noChangeArrowheads="1"/>
          </p:cNvSpPr>
          <p:nvPr/>
        </p:nvSpPr>
        <p:spPr bwMode="auto">
          <a:xfrm>
            <a:off x="7813537" y="3368606"/>
            <a:ext cx="1828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ea typeface="黑体" panose="02010600030101010101" pitchFamily="49" charset="-122"/>
              </a:rPr>
              <a:t>第二帝国</a:t>
            </a:r>
          </a:p>
        </p:txBody>
      </p:sp>
      <p:sp>
        <p:nvSpPr>
          <p:cNvPr id="24623" name="Text Box 50"/>
          <p:cNvSpPr txBox="1">
            <a:spLocks noChangeArrowheads="1"/>
          </p:cNvSpPr>
          <p:nvPr/>
        </p:nvSpPr>
        <p:spPr bwMode="auto">
          <a:xfrm>
            <a:off x="6143488" y="652394"/>
            <a:ext cx="2455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  <a:ea typeface="黑体" panose="02010600030101010101" pitchFamily="49" charset="-122"/>
              </a:rPr>
              <a:t>第二共和国</a:t>
            </a:r>
          </a:p>
        </p:txBody>
      </p:sp>
      <p:sp>
        <p:nvSpPr>
          <p:cNvPr id="24624" name="Text Box 51"/>
          <p:cNvSpPr txBox="1">
            <a:spLocks noChangeArrowheads="1"/>
          </p:cNvSpPr>
          <p:nvPr/>
        </p:nvSpPr>
        <p:spPr bwMode="auto">
          <a:xfrm>
            <a:off x="7943712" y="652394"/>
            <a:ext cx="2592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  <a:ea typeface="黑体" panose="02010600030101010101" pitchFamily="49" charset="-122"/>
              </a:rPr>
              <a:t>第三共和国</a:t>
            </a:r>
          </a:p>
        </p:txBody>
      </p:sp>
      <p:sp>
        <p:nvSpPr>
          <p:cNvPr id="24625" name="AutoShape 52"/>
          <p:cNvSpPr>
            <a:spLocks noChangeArrowheads="1"/>
          </p:cNvSpPr>
          <p:nvPr/>
        </p:nvSpPr>
        <p:spPr bwMode="auto">
          <a:xfrm>
            <a:off x="2327137" y="5045006"/>
            <a:ext cx="152400" cy="152400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26" name="AutoShape 53"/>
          <p:cNvSpPr>
            <a:spLocks noChangeArrowheads="1"/>
          </p:cNvSpPr>
          <p:nvPr/>
        </p:nvSpPr>
        <p:spPr bwMode="auto">
          <a:xfrm>
            <a:off x="2326741" y="2690246"/>
            <a:ext cx="152400" cy="152400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27" name="AutoShape 54"/>
          <p:cNvSpPr>
            <a:spLocks noChangeArrowheads="1"/>
          </p:cNvSpPr>
          <p:nvPr/>
        </p:nvSpPr>
        <p:spPr bwMode="auto">
          <a:xfrm>
            <a:off x="2327137" y="1158806"/>
            <a:ext cx="152400" cy="152400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28" name="Text Box 55"/>
          <p:cNvSpPr txBox="1">
            <a:spLocks noChangeArrowheads="1"/>
          </p:cNvSpPr>
          <p:nvPr/>
        </p:nvSpPr>
        <p:spPr bwMode="auto">
          <a:xfrm>
            <a:off x="6381652" y="2263707"/>
            <a:ext cx="55399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ea typeface="黑体" panose="02010600030101010101" pitchFamily="49" charset="-122"/>
              </a:rPr>
              <a:t>七月王朝</a:t>
            </a:r>
          </a:p>
        </p:txBody>
      </p:sp>
      <p:sp>
        <p:nvSpPr>
          <p:cNvPr id="14393" name="Text Box 57"/>
          <p:cNvSpPr txBox="1">
            <a:spLocks noChangeArrowheads="1"/>
          </p:cNvSpPr>
          <p:nvPr/>
        </p:nvSpPr>
        <p:spPr bwMode="auto">
          <a:xfrm>
            <a:off x="8759687" y="1789043"/>
            <a:ext cx="137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一票 共和</a:t>
            </a:r>
          </a:p>
        </p:txBody>
      </p:sp>
      <p:sp>
        <p:nvSpPr>
          <p:cNvPr id="24630" name="Text Box 58"/>
          <p:cNvSpPr txBox="1">
            <a:spLocks noChangeArrowheads="1"/>
          </p:cNvSpPr>
          <p:nvPr/>
        </p:nvSpPr>
        <p:spPr bwMode="auto">
          <a:xfrm>
            <a:off x="5856151" y="4892606"/>
            <a:ext cx="2338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ea typeface="黑体" panose="02010600030101010101" pitchFamily="49" charset="-122"/>
              </a:rPr>
              <a:t>波旁王朝</a:t>
            </a:r>
          </a:p>
        </p:txBody>
      </p:sp>
      <p:sp>
        <p:nvSpPr>
          <p:cNvPr id="62" name="矩形 61"/>
          <p:cNvSpPr/>
          <p:nvPr/>
        </p:nvSpPr>
        <p:spPr>
          <a:xfrm>
            <a:off x="4314965" y="57082"/>
            <a:ext cx="51117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中宋" pitchFamily="2" charset="-122"/>
                <a:ea typeface="华文中宋" pitchFamily="2" charset="-122"/>
              </a:rPr>
              <a:t>共和历程</a:t>
            </a:r>
            <a:r>
              <a:rPr lang="zh-CN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中宋" pitchFamily="2" charset="-122"/>
                <a:ea typeface="华文中宋" pitchFamily="2" charset="-122"/>
              </a:rPr>
              <a:t>示意图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59" name="Text Box 14"/>
          <p:cNvSpPr txBox="1">
            <a:spLocks noChangeArrowheads="1"/>
          </p:cNvSpPr>
          <p:nvPr/>
        </p:nvSpPr>
        <p:spPr bwMode="auto">
          <a:xfrm>
            <a:off x="361018" y="2524712"/>
            <a:ext cx="2058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latin typeface="Times New Roman" panose="02020603050405020304" pitchFamily="18" charset="0"/>
                <a:ea typeface="黑体" panose="02010600030101010101" pitchFamily="49" charset="-122"/>
              </a:rPr>
              <a:t>君主立宪制</a:t>
            </a:r>
            <a:endParaRPr lang="zh-CN" altLang="en-US" sz="2800" b="1" dirty="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256997" y="4098390"/>
            <a:ext cx="2058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latin typeface="Times New Roman" panose="02020603050405020304" pitchFamily="18" charset="0"/>
                <a:ea typeface="黑体" panose="02010600030101010101" pitchFamily="49" charset="-122"/>
              </a:rPr>
              <a:t>君主制</a:t>
            </a:r>
            <a:endParaRPr lang="zh-CN" altLang="en-US" sz="2800" b="1" dirty="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2" name="左大括号 1"/>
          <p:cNvSpPr/>
          <p:nvPr/>
        </p:nvSpPr>
        <p:spPr>
          <a:xfrm>
            <a:off x="2039006" y="3635306"/>
            <a:ext cx="276979" cy="15240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TextBox 60"/>
          <p:cNvSpPr txBox="1">
            <a:spLocks noChangeArrowheads="1"/>
          </p:cNvSpPr>
          <p:nvPr/>
        </p:nvSpPr>
        <p:spPr bwMode="auto">
          <a:xfrm>
            <a:off x="1070442" y="42850"/>
            <a:ext cx="10191750" cy="583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         历程： </a:t>
            </a:r>
            <a:r>
              <a:rPr lang="zh-CN" altLang="en-US" sz="3200" b="1" dirty="0" smtClean="0"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一共一帝二王朝，二共二帝三共和</a:t>
            </a:r>
            <a:endParaRPr lang="zh-CN" altLang="en-US" sz="3200" b="1" dirty="0">
              <a:latin typeface="方正大标宋_GBK" panose="03000509000000000000" pitchFamily="65" charset="-122"/>
              <a:ea typeface="方正大标宋_GBK" panose="03000509000000000000" pitchFamily="65" charset="-122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1569720" y="6178550"/>
            <a:ext cx="10053955" cy="5219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华文行楷" panose="02010800040101010101" pitchFamily="2" charset="-122"/>
                <a:ea typeface="华文行楷" panose="02010800040101010101" pitchFamily="2" charset="-122"/>
              </a:rPr>
              <a:t>          </a:t>
            </a:r>
            <a:r>
              <a:rPr lang="zh-CN" altLang="en-US" sz="28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此图反映法国确立资本主义制度的过程有何特点？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93" grpId="0"/>
      <p:bldP spid="68" grpId="0" bldLvl="0" animBg="1"/>
      <p:bldP spid="6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4427" y="238516"/>
            <a:ext cx="10515600" cy="1325563"/>
          </a:xfrm>
        </p:spPr>
        <p:txBody>
          <a:bodyPr/>
          <a:lstStyle/>
          <a:p>
            <a:r>
              <a:rPr lang="zh-CN" altLang="en-US" dirty="0"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一、法国的政治民主化进程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5718" y="2093929"/>
            <a:ext cx="1166628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（</a:t>
            </a:r>
            <a:r>
              <a:rPr lang="en-US" altLang="zh-CN" sz="32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1</a:t>
            </a:r>
            <a:r>
              <a:rPr lang="zh-CN" altLang="en-US" sz="32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）曲折的历程：一共一帝二王朝，二共二帝三共和</a:t>
            </a:r>
            <a:endParaRPr lang="en-US" altLang="zh-CN" sz="3200" dirty="0" smtClean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marL="0" indent="0">
              <a:buNone/>
            </a:pPr>
            <a:r>
              <a:rPr lang="zh-CN" altLang="en-US" sz="32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（</a:t>
            </a:r>
            <a:r>
              <a:rPr lang="en-US" altLang="zh-CN" sz="32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2</a:t>
            </a:r>
            <a:r>
              <a:rPr lang="zh-CN" altLang="en-US" sz="32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）曲折表现：政权更替频繁，政体反复变换，政局动荡不安。</a:t>
            </a:r>
            <a:endParaRPr lang="en-US" altLang="zh-CN" sz="3200" dirty="0" smtClean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marL="0" indent="0">
              <a:buNone/>
            </a:pPr>
            <a:r>
              <a:rPr lang="zh-CN" altLang="en-US" sz="32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（</a:t>
            </a:r>
            <a:r>
              <a:rPr lang="en-US" altLang="zh-CN" sz="32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3</a:t>
            </a:r>
            <a:r>
              <a:rPr lang="zh-CN" altLang="en-US" sz="32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）曲折原因：</a:t>
            </a:r>
            <a:endParaRPr lang="zh-CN" altLang="en-US" sz="32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4427" y="1377871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2.</a:t>
            </a:r>
            <a:r>
              <a:rPr lang="zh-CN" altLang="en-US" sz="32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法国艰难曲折的共和之路</a:t>
            </a:r>
            <a:endParaRPr lang="zh-CN" altLang="en-US" sz="32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49807" y="11421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7030A0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曲折的原因：</a:t>
            </a:r>
            <a:endParaRPr lang="zh-CN" altLang="en-US" sz="3200" dirty="0">
              <a:solidFill>
                <a:srgbClr val="7030A0"/>
              </a:solidFill>
              <a:latin typeface="方正大标宋_GBK" panose="03000509000000000000" pitchFamily="65" charset="-122"/>
              <a:ea typeface="方正大标宋_GBK" panose="03000509000000000000" pitchFamily="65" charset="-122"/>
            </a:endParaRPr>
          </a:p>
        </p:txBody>
      </p:sp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449807" y="365656"/>
            <a:ext cx="11292385" cy="5693866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zh-CN" sz="2800" dirty="0" smtClean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材料三：法国</a:t>
            </a:r>
            <a:r>
              <a:rPr lang="zh-CN" altLang="en-US" sz="2800" dirty="0">
                <a:latin typeface="黑体" panose="02010600030101010101" pitchFamily="49" charset="-122"/>
                <a:ea typeface="黑体" panose="02010600030101010101" pitchFamily="49" charset="-122"/>
              </a:rPr>
              <a:t>的王权专政是几个世纪下来不动摇的，</a:t>
            </a:r>
            <a:r>
              <a:rPr lang="en-US" altLang="zh-CN" sz="2800" dirty="0">
                <a:latin typeface="黑体" panose="02010600030101010101" pitchFamily="49" charset="-122"/>
                <a:ea typeface="黑体" panose="02010600030101010101" pitchFamily="49" charset="-122"/>
              </a:rPr>
              <a:t>……</a:t>
            </a:r>
            <a:r>
              <a:rPr lang="zh-CN" altLang="en-US" sz="2800" dirty="0">
                <a:latin typeface="黑体" panose="02010600030101010101" pitchFamily="49" charset="-122"/>
                <a:ea typeface="黑体" panose="02010600030101010101" pitchFamily="49" charset="-122"/>
              </a:rPr>
              <a:t>顽固强大的君主势力并不甘心推出历史舞台</a:t>
            </a:r>
            <a:r>
              <a:rPr lang="zh-CN" altLang="en-US" sz="28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。    </a:t>
            </a:r>
            <a:r>
              <a:rPr lang="en-US" altLang="zh-CN" sz="28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——</a:t>
            </a:r>
            <a:r>
              <a:rPr lang="zh-CN" altLang="en-US" sz="2800" dirty="0">
                <a:latin typeface="黑体" panose="02010600030101010101" pitchFamily="49" charset="-122"/>
                <a:ea typeface="黑体" panose="02010600030101010101" pitchFamily="49" charset="-122"/>
              </a:rPr>
              <a:t>陈乐民</a:t>
            </a:r>
            <a:r>
              <a:rPr lang="en-US" altLang="zh-CN" sz="2800" dirty="0">
                <a:latin typeface="黑体" panose="02010600030101010101" pitchFamily="49" charset="-122"/>
                <a:ea typeface="黑体" panose="02010600030101010101" pitchFamily="49" charset="-122"/>
              </a:rPr>
              <a:t>《</a:t>
            </a:r>
            <a:r>
              <a:rPr lang="zh-CN" altLang="en-US" sz="2800" dirty="0">
                <a:latin typeface="黑体" panose="02010600030101010101" pitchFamily="49" charset="-122"/>
                <a:ea typeface="黑体" panose="02010600030101010101" pitchFamily="49" charset="-122"/>
              </a:rPr>
              <a:t>欧洲文明十五讲</a:t>
            </a:r>
            <a:r>
              <a:rPr lang="en-US" altLang="zh-CN" sz="2800" dirty="0">
                <a:latin typeface="黑体" panose="02010600030101010101" pitchFamily="49" charset="-122"/>
                <a:ea typeface="黑体" panose="02010600030101010101" pitchFamily="49" charset="-122"/>
              </a:rPr>
              <a:t>》</a:t>
            </a:r>
          </a:p>
          <a:p>
            <a:pPr>
              <a:spcBef>
                <a:spcPct val="50000"/>
              </a:spcBef>
            </a:pPr>
            <a:r>
              <a:rPr lang="zh-CN" altLang="en-US" sz="28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材料四：到</a:t>
            </a:r>
            <a:r>
              <a:rPr lang="en-US" altLang="zh-CN" sz="2800" dirty="0">
                <a:latin typeface="黑体" panose="02010600030101010101" pitchFamily="49" charset="-122"/>
                <a:ea typeface="黑体" panose="02010600030101010101" pitchFamily="49" charset="-122"/>
              </a:rPr>
              <a:t>1848</a:t>
            </a:r>
            <a:r>
              <a:rPr lang="zh-CN" altLang="en-US" sz="2800" dirty="0">
                <a:latin typeface="黑体" panose="02010600030101010101" pitchFamily="49" charset="-122"/>
                <a:ea typeface="黑体" panose="02010600030101010101" pitchFamily="49" charset="-122"/>
              </a:rPr>
              <a:t>年，法国仅有少数地区实现了工业化，总的来看它</a:t>
            </a:r>
            <a:r>
              <a:rPr lang="zh-CN" altLang="en-US" sz="2800" dirty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基本上是个农业国</a:t>
            </a:r>
            <a:r>
              <a:rPr lang="zh-CN" altLang="en-US" sz="2800" dirty="0">
                <a:latin typeface="黑体" panose="02010600030101010101" pitchFamily="49" charset="-122"/>
                <a:ea typeface="黑体" panose="02010600030101010101" pitchFamily="49" charset="-122"/>
              </a:rPr>
              <a:t>。</a:t>
            </a:r>
            <a:br>
              <a:rPr lang="zh-CN" altLang="en-US" sz="2800" dirty="0">
                <a:latin typeface="黑体" panose="02010600030101010101" pitchFamily="49" charset="-122"/>
                <a:ea typeface="黑体" panose="02010600030101010101" pitchFamily="49" charset="-122"/>
              </a:rPr>
            </a:br>
            <a:r>
              <a:rPr lang="zh-CN" altLang="en-US" sz="2800" dirty="0">
                <a:latin typeface="黑体" panose="02010600030101010101" pitchFamily="49" charset="-122"/>
                <a:ea typeface="黑体" panose="02010600030101010101" pitchFamily="49" charset="-122"/>
              </a:rPr>
              <a:t>                                   </a:t>
            </a:r>
            <a:r>
              <a:rPr lang="en-US" altLang="zh-CN" sz="2800" dirty="0">
                <a:latin typeface="黑体" panose="02010600030101010101" pitchFamily="49" charset="-122"/>
                <a:ea typeface="黑体" panose="02010600030101010101" pitchFamily="49" charset="-122"/>
              </a:rPr>
              <a:t>——</a:t>
            </a:r>
            <a:r>
              <a:rPr lang="zh-CN" altLang="en-US" sz="2800" dirty="0">
                <a:latin typeface="黑体" panose="02010600030101010101" pitchFamily="49" charset="-122"/>
                <a:ea typeface="黑体" panose="02010600030101010101" pitchFamily="49" charset="-122"/>
              </a:rPr>
              <a:t>王斯德</a:t>
            </a:r>
            <a:r>
              <a:rPr lang="en-US" altLang="zh-CN" sz="2800" dirty="0">
                <a:latin typeface="黑体" panose="02010600030101010101" pitchFamily="49" charset="-122"/>
                <a:ea typeface="黑体" panose="02010600030101010101" pitchFamily="49" charset="-122"/>
              </a:rPr>
              <a:t>《</a:t>
            </a:r>
            <a:r>
              <a:rPr lang="zh-CN" altLang="en-US" sz="2800" dirty="0">
                <a:latin typeface="黑体" panose="02010600030101010101" pitchFamily="49" charset="-122"/>
                <a:ea typeface="黑体" panose="02010600030101010101" pitchFamily="49" charset="-122"/>
              </a:rPr>
              <a:t>工业文明的兴盛</a:t>
            </a:r>
            <a:r>
              <a:rPr lang="en-US" altLang="zh-CN" sz="2800" dirty="0">
                <a:latin typeface="黑体" panose="02010600030101010101" pitchFamily="49" charset="-122"/>
                <a:ea typeface="黑体" panose="02010600030101010101" pitchFamily="49" charset="-122"/>
              </a:rPr>
              <a:t>》 </a:t>
            </a:r>
          </a:p>
          <a:p>
            <a:pPr>
              <a:spcBef>
                <a:spcPct val="50000"/>
              </a:spcBef>
            </a:pPr>
            <a:r>
              <a:rPr lang="zh-CN" altLang="en-US" sz="28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材料五：法国</a:t>
            </a:r>
            <a:r>
              <a:rPr lang="zh-CN" altLang="en-US" sz="2800" dirty="0">
                <a:latin typeface="黑体" panose="02010600030101010101" pitchFamily="49" charset="-122"/>
                <a:ea typeface="黑体" panose="02010600030101010101" pitchFamily="49" charset="-122"/>
              </a:rPr>
              <a:t>民众对拿破仑</a:t>
            </a:r>
            <a:r>
              <a:rPr lang="en-US" altLang="zh-CN" sz="2800" dirty="0">
                <a:latin typeface="黑体" panose="02010600030101010101" pitchFamily="49" charset="-122"/>
                <a:ea typeface="黑体" panose="02010600030101010101" pitchFamily="49" charset="-122"/>
              </a:rPr>
              <a:t>(</a:t>
            </a:r>
            <a:r>
              <a:rPr lang="zh-CN" altLang="en-US" sz="2800" dirty="0">
                <a:latin typeface="黑体" panose="02010600030101010101" pitchFamily="49" charset="-122"/>
                <a:ea typeface="黑体" panose="02010600030101010101" pitchFamily="49" charset="-122"/>
              </a:rPr>
              <a:t>皇帝</a:t>
            </a:r>
            <a:r>
              <a:rPr lang="en-US" altLang="zh-CN" sz="2800" dirty="0">
                <a:latin typeface="黑体" panose="02010600030101010101" pitchFamily="49" charset="-122"/>
                <a:ea typeface="黑体" panose="02010600030101010101" pitchFamily="49" charset="-122"/>
              </a:rPr>
              <a:t>)</a:t>
            </a:r>
            <a:r>
              <a:rPr lang="zh-CN" altLang="en-US" sz="2800" dirty="0">
                <a:latin typeface="黑体" panose="02010600030101010101" pitchFamily="49" charset="-122"/>
                <a:ea typeface="黑体" panose="02010600030101010101" pitchFamily="49" charset="-122"/>
              </a:rPr>
              <a:t>充满怀念和迷信。 </a:t>
            </a:r>
            <a:br>
              <a:rPr lang="zh-CN" altLang="en-US" sz="2800" dirty="0">
                <a:latin typeface="黑体" panose="02010600030101010101" pitchFamily="49" charset="-122"/>
                <a:ea typeface="黑体" panose="02010600030101010101" pitchFamily="49" charset="-122"/>
              </a:rPr>
            </a:br>
            <a:r>
              <a:rPr lang="zh-CN" altLang="en-US" sz="2800" dirty="0">
                <a:latin typeface="黑体" panose="02010600030101010101" pitchFamily="49" charset="-122"/>
                <a:ea typeface="黑体" panose="02010600030101010101" pitchFamily="49" charset="-122"/>
              </a:rPr>
              <a:t>                              </a:t>
            </a:r>
            <a:r>
              <a:rPr lang="en-US" altLang="zh-CN" sz="2800" dirty="0">
                <a:latin typeface="黑体" panose="02010600030101010101" pitchFamily="49" charset="-122"/>
                <a:ea typeface="黑体" panose="02010600030101010101" pitchFamily="49" charset="-122"/>
              </a:rPr>
              <a:t>——</a:t>
            </a:r>
            <a:r>
              <a:rPr lang="zh-CN" altLang="en-US" sz="2800" dirty="0">
                <a:latin typeface="黑体" panose="02010600030101010101" pitchFamily="49" charset="-122"/>
                <a:ea typeface="黑体" panose="02010600030101010101" pitchFamily="49" charset="-122"/>
              </a:rPr>
              <a:t>王斯德</a:t>
            </a:r>
            <a:r>
              <a:rPr lang="en-US" altLang="zh-CN" sz="2800" dirty="0">
                <a:latin typeface="黑体" panose="02010600030101010101" pitchFamily="49" charset="-122"/>
                <a:ea typeface="黑体" panose="02010600030101010101" pitchFamily="49" charset="-122"/>
              </a:rPr>
              <a:t>《</a:t>
            </a:r>
            <a:r>
              <a:rPr lang="zh-CN" altLang="en-US" sz="2800" dirty="0">
                <a:latin typeface="黑体" panose="02010600030101010101" pitchFamily="49" charset="-122"/>
                <a:ea typeface="黑体" panose="02010600030101010101" pitchFamily="49" charset="-122"/>
              </a:rPr>
              <a:t>工业文明的兴盛</a:t>
            </a:r>
            <a:r>
              <a:rPr lang="en-US" altLang="zh-CN" sz="2800" dirty="0">
                <a:latin typeface="黑体" panose="02010600030101010101" pitchFamily="49" charset="-122"/>
                <a:ea typeface="黑体" panose="02010600030101010101" pitchFamily="49" charset="-122"/>
              </a:rPr>
              <a:t>》</a:t>
            </a:r>
          </a:p>
          <a:p>
            <a:pPr>
              <a:spcBef>
                <a:spcPct val="50000"/>
              </a:spcBef>
            </a:pPr>
            <a:r>
              <a:rPr lang="zh-CN" altLang="en-US" sz="28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材料六：欧洲</a:t>
            </a:r>
            <a:r>
              <a:rPr lang="zh-CN" altLang="en-US" sz="2800" dirty="0">
                <a:latin typeface="黑体" panose="02010600030101010101" pitchFamily="49" charset="-122"/>
                <a:ea typeface="黑体" panose="02010600030101010101" pitchFamily="49" charset="-122"/>
              </a:rPr>
              <a:t>君主对法国发生的革命非常惊恐，准备同“法兰西瘟疫”决一死战，武力恢复法国王室统治。</a:t>
            </a:r>
            <a:r>
              <a:rPr lang="zh-CN" altLang="en-US" sz="2800" b="1" dirty="0">
                <a:latin typeface="黑体" panose="02010600030101010101" pitchFamily="49" charset="-122"/>
                <a:ea typeface="黑体" panose="02010600030101010101" pitchFamily="49" charset="-122"/>
              </a:rPr>
              <a:t/>
            </a:r>
            <a:br>
              <a:rPr lang="zh-CN" altLang="en-US" sz="2800" b="1" dirty="0">
                <a:latin typeface="黑体" panose="02010600030101010101" pitchFamily="49" charset="-122"/>
                <a:ea typeface="黑体" panose="02010600030101010101" pitchFamily="49" charset="-122"/>
              </a:rPr>
            </a:br>
            <a:r>
              <a:rPr lang="zh-CN" altLang="en-US" sz="2800" b="1" dirty="0">
                <a:latin typeface="黑体" panose="02010600030101010101" pitchFamily="49" charset="-122"/>
                <a:ea typeface="黑体" panose="02010600030101010101" pitchFamily="49" charset="-122"/>
              </a:rPr>
              <a:t>                               </a:t>
            </a:r>
            <a:r>
              <a:rPr lang="en-US" altLang="zh-CN" sz="2800" dirty="0">
                <a:latin typeface="黑体" panose="02010600030101010101" pitchFamily="49" charset="-122"/>
                <a:ea typeface="黑体" panose="02010600030101010101" pitchFamily="49" charset="-122"/>
              </a:rPr>
              <a:t>——</a:t>
            </a:r>
            <a:r>
              <a:rPr lang="zh-CN" altLang="en-US" sz="2800" dirty="0">
                <a:latin typeface="黑体" panose="02010600030101010101" pitchFamily="49" charset="-122"/>
                <a:ea typeface="黑体" panose="02010600030101010101" pitchFamily="49" charset="-122"/>
              </a:rPr>
              <a:t>斯皮瓦格尔</a:t>
            </a:r>
            <a:r>
              <a:rPr lang="en-US" altLang="zh-CN" sz="2800" dirty="0">
                <a:latin typeface="黑体" panose="02010600030101010101" pitchFamily="49" charset="-122"/>
                <a:ea typeface="黑体" panose="02010600030101010101" pitchFamily="49" charset="-122"/>
              </a:rPr>
              <a:t>《</a:t>
            </a:r>
            <a:r>
              <a:rPr lang="zh-CN" altLang="en-US" sz="2800" dirty="0">
                <a:latin typeface="黑体" panose="02010600030101010101" pitchFamily="49" charset="-122"/>
                <a:ea typeface="黑体" panose="02010600030101010101" pitchFamily="49" charset="-122"/>
              </a:rPr>
              <a:t>西方文明简史</a:t>
            </a:r>
            <a:r>
              <a:rPr lang="en-US" altLang="zh-CN" sz="2800" dirty="0">
                <a:latin typeface="黑体" panose="02010600030101010101" pitchFamily="49" charset="-122"/>
                <a:ea typeface="黑体" panose="02010600030101010101" pitchFamily="49" charset="-122"/>
              </a:rPr>
              <a:t>》</a:t>
            </a:r>
          </a:p>
        </p:txBody>
      </p:sp>
      <p:sp>
        <p:nvSpPr>
          <p:cNvPr id="209929" name="Rectangle 9"/>
          <p:cNvSpPr>
            <a:spLocks noChangeArrowheads="1"/>
          </p:cNvSpPr>
          <p:nvPr/>
        </p:nvSpPr>
        <p:spPr bwMode="auto">
          <a:xfrm>
            <a:off x="831945" y="1082282"/>
            <a:ext cx="10582704" cy="863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黑体" panose="02010600030101010101" pitchFamily="49" charset="-122"/>
                <a:ea typeface="黑体" panose="02010600030101010101" pitchFamily="49" charset="-122"/>
              </a:rPr>
              <a:t>1.</a:t>
            </a:r>
            <a:r>
              <a:rPr lang="zh-CN" altLang="en-US" sz="3200" b="1" dirty="0">
                <a:latin typeface="黑体" panose="02010600030101010101" pitchFamily="49" charset="-122"/>
                <a:ea typeface="黑体" panose="02010600030101010101" pitchFamily="49" charset="-122"/>
              </a:rPr>
              <a:t>政治：具有君主制传统，君主势力强大</a:t>
            </a:r>
          </a:p>
          <a:p>
            <a:pPr>
              <a:spcBef>
                <a:spcPct val="50000"/>
              </a:spcBef>
            </a:pPr>
            <a:endParaRPr lang="en-US" altLang="zh-CN" sz="1200" dirty="0">
              <a:solidFill>
                <a:schemeClr val="bg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09930" name="Rectangle 10"/>
          <p:cNvSpPr>
            <a:spLocks noChangeArrowheads="1"/>
          </p:cNvSpPr>
          <p:nvPr/>
        </p:nvSpPr>
        <p:spPr bwMode="auto">
          <a:xfrm>
            <a:off x="804647" y="2019205"/>
            <a:ext cx="10582704" cy="8156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黑体" panose="02010600030101010101" pitchFamily="49" charset="-122"/>
                <a:ea typeface="黑体" panose="02010600030101010101" pitchFamily="49" charset="-122"/>
              </a:rPr>
              <a:t>2.</a:t>
            </a:r>
            <a:r>
              <a:rPr lang="zh-CN" altLang="en-US" sz="3200" b="1" dirty="0">
                <a:latin typeface="黑体" panose="02010600030101010101" pitchFamily="49" charset="-122"/>
                <a:ea typeface="黑体" panose="02010600030101010101" pitchFamily="49" charset="-122"/>
              </a:rPr>
              <a:t>经济</a:t>
            </a:r>
            <a:r>
              <a:rPr lang="zh-CN" altLang="en-US" sz="32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：小农经济长期存在，资本主义</a:t>
            </a:r>
            <a:r>
              <a:rPr lang="zh-CN" altLang="en-US" sz="3200" b="1" dirty="0">
                <a:latin typeface="黑体" panose="02010600030101010101" pitchFamily="49" charset="-122"/>
                <a:ea typeface="黑体" panose="02010600030101010101" pitchFamily="49" charset="-122"/>
              </a:rPr>
              <a:t>经济发展相对落后</a:t>
            </a:r>
          </a:p>
          <a:p>
            <a:pPr>
              <a:spcBef>
                <a:spcPct val="50000"/>
              </a:spcBef>
            </a:pPr>
            <a:endParaRPr lang="en-US" altLang="zh-CN" sz="1000" dirty="0">
              <a:latin typeface="方正大黑简体" pitchFamily="2" charset="-122"/>
              <a:ea typeface="方正大黑简体" pitchFamily="2" charset="-122"/>
            </a:endParaRPr>
          </a:p>
        </p:txBody>
      </p:sp>
      <p:sp>
        <p:nvSpPr>
          <p:cNvPr id="209932" name="Rectangle 12"/>
          <p:cNvSpPr>
            <a:spLocks noChangeArrowheads="1"/>
          </p:cNvSpPr>
          <p:nvPr/>
        </p:nvSpPr>
        <p:spPr bwMode="auto">
          <a:xfrm>
            <a:off x="804647" y="3829905"/>
            <a:ext cx="10582704" cy="817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黑体" panose="02010600030101010101" pitchFamily="49" charset="-122"/>
                <a:ea typeface="黑体" panose="02010600030101010101" pitchFamily="49" charset="-122"/>
              </a:rPr>
              <a:t>4</a:t>
            </a:r>
            <a:r>
              <a:rPr lang="en-US" altLang="zh-CN" sz="32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.</a:t>
            </a:r>
            <a:r>
              <a:rPr lang="zh-CN" altLang="en-US" sz="32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国际：外国</a:t>
            </a:r>
            <a:r>
              <a:rPr lang="zh-CN" altLang="en-US" sz="3200" b="1" dirty="0">
                <a:latin typeface="黑体" panose="02010600030101010101" pitchFamily="49" charset="-122"/>
                <a:ea typeface="黑体" panose="02010600030101010101" pitchFamily="49" charset="-122"/>
              </a:rPr>
              <a:t>势力对法国的干涉</a:t>
            </a:r>
          </a:p>
          <a:p>
            <a:pPr>
              <a:spcBef>
                <a:spcPct val="50000"/>
              </a:spcBef>
            </a:pPr>
            <a:endParaRPr lang="en-US" altLang="zh-CN" sz="1000" dirty="0">
              <a:latin typeface="方正大黑简体" pitchFamily="2" charset="-122"/>
              <a:ea typeface="方正大黑简体" pitchFamily="2" charset="-122"/>
            </a:endParaRPr>
          </a:p>
        </p:txBody>
      </p:sp>
      <p:sp>
        <p:nvSpPr>
          <p:cNvPr id="209933" name="Rectangle 13"/>
          <p:cNvSpPr>
            <a:spLocks noChangeArrowheads="1"/>
          </p:cNvSpPr>
          <p:nvPr/>
        </p:nvSpPr>
        <p:spPr bwMode="auto">
          <a:xfrm>
            <a:off x="804647" y="2908136"/>
            <a:ext cx="10582704" cy="8175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黑体" panose="02010600030101010101" pitchFamily="49" charset="-122"/>
                <a:ea typeface="黑体" panose="02010600030101010101" pitchFamily="49" charset="-122"/>
              </a:rPr>
              <a:t>3.</a:t>
            </a:r>
            <a:r>
              <a:rPr lang="zh-CN" altLang="en-US" sz="3200" b="1" dirty="0">
                <a:latin typeface="黑体" panose="02010600030101010101" pitchFamily="49" charset="-122"/>
                <a:ea typeface="黑体" panose="02010600030101010101" pitchFamily="49" charset="-122"/>
              </a:rPr>
              <a:t>思想：皇权思想浓厚</a:t>
            </a:r>
          </a:p>
          <a:p>
            <a:pPr>
              <a:spcBef>
                <a:spcPct val="50000"/>
              </a:spcBef>
            </a:pPr>
            <a:endParaRPr lang="en-US" altLang="zh-CN" sz="1000" dirty="0">
              <a:latin typeface="方正大黑简体" pitchFamily="2" charset="-122"/>
              <a:ea typeface="方正大黑简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99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9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99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99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99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99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9" grpId="0" animBg="1"/>
      <p:bldP spid="209930" grpId="0" animBg="1"/>
      <p:bldP spid="209932" grpId="0" animBg="1"/>
      <p:bldP spid="209933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3456</Words>
  <Application>Microsoft Office PowerPoint</Application>
  <PresentationFormat>宽屏</PresentationFormat>
  <Paragraphs>423</Paragraphs>
  <Slides>37</Slides>
  <Notes>2</Notes>
  <HiddenSlides>1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8" baseType="lpstr">
      <vt:lpstr>方正大标宋_GBK</vt:lpstr>
      <vt:lpstr>方正大黑简体</vt:lpstr>
      <vt:lpstr>方正舒体</vt:lpstr>
      <vt:lpstr>黑体</vt:lpstr>
      <vt:lpstr>华文行楷</vt:lpstr>
      <vt:lpstr>华文琥珀</vt:lpstr>
      <vt:lpstr>华文楷体</vt:lpstr>
      <vt:lpstr>华文新魏</vt:lpstr>
      <vt:lpstr>华文中宋</vt:lpstr>
      <vt:lpstr>楷体</vt:lpstr>
      <vt:lpstr>隶书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Wingdings 2</vt:lpstr>
      <vt:lpstr>Office 主题</vt:lpstr>
      <vt:lpstr>Bitmap Image</vt:lpstr>
      <vt:lpstr>PowerPoint 演示文稿</vt:lpstr>
      <vt:lpstr>一、法国的政治民主化进程</vt:lpstr>
      <vt:lpstr>一、法国的政治民主化进程</vt:lpstr>
      <vt:lpstr>PowerPoint 演示文稿</vt:lpstr>
      <vt:lpstr>一、法国的政治民主化进程</vt:lpstr>
      <vt:lpstr>一、法国的政治民主化进程</vt:lpstr>
      <vt:lpstr>PowerPoint 演示文稿</vt:lpstr>
      <vt:lpstr>一、法国的政治民主化进程</vt:lpstr>
      <vt:lpstr>PowerPoint 演示文稿</vt:lpstr>
      <vt:lpstr>法兰西第三共和国的“一票共和”</vt:lpstr>
      <vt:lpstr>一、法国的政治民主化进程</vt:lpstr>
      <vt:lpstr>PowerPoint 演示文稿</vt:lpstr>
      <vt:lpstr>一、法国的政治民主化进程</vt:lpstr>
      <vt:lpstr>PowerPoint 演示文稿</vt:lpstr>
      <vt:lpstr>PowerPoint 演示文稿</vt:lpstr>
      <vt:lpstr>二、德意志君主立宪制的确立</vt:lpstr>
      <vt:lpstr>二、德意志君主立宪制的确立</vt:lpstr>
      <vt:lpstr>PowerPoint 演示文稿</vt:lpstr>
      <vt:lpstr>二、德意志君主立宪制的确立</vt:lpstr>
      <vt:lpstr>PowerPoint 演示文稿</vt:lpstr>
      <vt:lpstr>PowerPoint 演示文稿</vt:lpstr>
      <vt:lpstr>PowerPoint 演示文稿</vt:lpstr>
      <vt:lpstr>PowerPoint 演示文稿</vt:lpstr>
      <vt:lpstr>历史档案</vt:lpstr>
      <vt:lpstr>二、德意志君主立宪制的确立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西方资产阶级代议制：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user</cp:lastModifiedBy>
  <cp:revision>186</cp:revision>
  <dcterms:created xsi:type="dcterms:W3CDTF">2017-10-18T11:10:00Z</dcterms:created>
  <dcterms:modified xsi:type="dcterms:W3CDTF">2018-12-02T12:46:18Z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2052-10.1.0.7566</vt:lpwstr>
  </property>
</Properties>
</file>